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3" r:id="rId2"/>
    <p:sldMasterId id="2147483717" r:id="rId3"/>
  </p:sldMasterIdLst>
  <p:notesMasterIdLst>
    <p:notesMasterId r:id="rId16"/>
  </p:notesMasterIdLst>
  <p:sldIdLst>
    <p:sldId id="275" r:id="rId4"/>
    <p:sldId id="575" r:id="rId5"/>
    <p:sldId id="581" r:id="rId6"/>
    <p:sldId id="577" r:id="rId7"/>
    <p:sldId id="573" r:id="rId8"/>
    <p:sldId id="584" r:id="rId9"/>
    <p:sldId id="585" r:id="rId10"/>
    <p:sldId id="583" r:id="rId11"/>
    <p:sldId id="582" r:id="rId12"/>
    <p:sldId id="257" r:id="rId13"/>
    <p:sldId id="579" r:id="rId14"/>
    <p:sldId id="348" r:id="rId15"/>
  </p:sldIdLst>
  <p:sldSz cx="129619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08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ita Hettema" initials="AH" lastIdx="1" clrIdx="0"/>
  <p:cmAuthor id="1" name="Laura Muzart" initials="LM" lastIdx="17" clrIdx="1">
    <p:extLst>
      <p:ext uri="{19B8F6BF-5375-455C-9EA6-DF929625EA0E}">
        <p15:presenceInfo xmlns:p15="http://schemas.microsoft.com/office/powerpoint/2012/main" userId="S-1-5-21-1501755586-1646326841-2113654574-1156" providerId="AD"/>
      </p:ext>
    </p:extLst>
  </p:cmAuthor>
  <p:cmAuthor id="2" name="Stacia Finch" initials="SF" lastIdx="11" clrIdx="2">
    <p:extLst>
      <p:ext uri="{19B8F6BF-5375-455C-9EA6-DF929625EA0E}">
        <p15:presenceInfo xmlns:p15="http://schemas.microsoft.com/office/powerpoint/2012/main" userId="4b3350c6b451e3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79"/>
    <a:srgbClr val="FF964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65116" autoAdjust="0"/>
  </p:normalViewPr>
  <p:slideViewPr>
    <p:cSldViewPr snapToGrid="0">
      <p:cViewPr varScale="1">
        <p:scale>
          <a:sx n="48" d="100"/>
          <a:sy n="48" d="100"/>
        </p:scale>
        <p:origin x="1428" y="54"/>
      </p:cViewPr>
      <p:guideLst>
        <p:guide orient="horz" pos="2160"/>
        <p:guide pos="3840"/>
        <p:guide pos="4083"/>
      </p:guideLst>
    </p:cSldViewPr>
  </p:slideViewPr>
  <p:notesTextViewPr>
    <p:cViewPr>
      <p:scale>
        <a:sx n="1" d="1"/>
        <a:sy n="1" d="1"/>
      </p:scale>
      <p:origin x="0" y="0"/>
    </p:cViewPr>
  </p:notesTextViewPr>
  <p:sorterViewPr>
    <p:cViewPr varScale="1">
      <p:scale>
        <a:sx n="100" d="100"/>
        <a:sy n="100" d="100"/>
      </p:scale>
      <p:origin x="0" y="-5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acia%20Finch\Documents\Documents\FHI360\Weekly%20FHI%20Team%20Meetings\charts%20for%20weekly%20meet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acia%20Finch\Documents\Documents\FHI360\Weekly%20FHI%20Team%20Meetings\charts%20for%20weekly%20meet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FHI360\Retention%20data\retention%20data%20through%20June_CHAI_MSF_FHIrevis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tacia%20Finch\Documents\Documents\FHI360\Implementers%20Meetings\charts%20for%20IP%20meeting.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i="0" baseline="0"/>
              <a:t>PrEP Cascade</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419457763943489"/>
          <c:y val="0.12081495665875056"/>
          <c:w val="0.61924740082345986"/>
          <c:h val="0.7932006493787412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Sheet1!$A$26:$E$26</c:f>
              <c:strCache>
                <c:ptCount val="5"/>
                <c:pt idx="0">
                  <c:v>Total Initiated</c:v>
                </c:pt>
                <c:pt idx="1">
                  <c:v>Eligible for PrEP</c:v>
                </c:pt>
                <c:pt idx="2">
                  <c:v>Screened for PrEP Eligibility</c:v>
                </c:pt>
                <c:pt idx="3">
                  <c:v>At Substantial HIV Risk</c:v>
                </c:pt>
                <c:pt idx="4">
                  <c:v>Screened for HIV risk</c:v>
                </c:pt>
              </c:strCache>
            </c:strRef>
          </c:cat>
          <c:val>
            <c:numRef>
              <c:f>Sheet1!$A$27:$E$27</c:f>
              <c:numCache>
                <c:formatCode>General</c:formatCode>
                <c:ptCount val="5"/>
                <c:pt idx="0">
                  <c:v>1081</c:v>
                </c:pt>
                <c:pt idx="1">
                  <c:v>1130</c:v>
                </c:pt>
                <c:pt idx="2">
                  <c:v>1194</c:v>
                </c:pt>
                <c:pt idx="3">
                  <c:v>2405</c:v>
                </c:pt>
                <c:pt idx="4">
                  <c:v>3206</c:v>
                </c:pt>
              </c:numCache>
            </c:numRef>
          </c:val>
          <c:extLst xmlns:c16r2="http://schemas.microsoft.com/office/drawing/2015/06/chart">
            <c:ext xmlns:c16="http://schemas.microsoft.com/office/drawing/2014/chart" uri="{C3380CC4-5D6E-409C-BE32-E72D297353CC}">
              <c16:uniqueId val="{00000000-BF51-43A8-8783-AEC00717CC0F}"/>
            </c:ext>
          </c:extLst>
        </c:ser>
        <c:dLbls>
          <c:showLegendKey val="0"/>
          <c:showVal val="0"/>
          <c:showCatName val="0"/>
          <c:showSerName val="0"/>
          <c:showPercent val="0"/>
          <c:showBubbleSize val="0"/>
        </c:dLbls>
        <c:gapWidth val="182"/>
        <c:axId val="178519832"/>
        <c:axId val="178789872"/>
      </c:barChart>
      <c:catAx>
        <c:axId val="178519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789872"/>
        <c:crosses val="autoZero"/>
        <c:auto val="1"/>
        <c:lblAlgn val="ctr"/>
        <c:lblOffset val="100"/>
        <c:noMultiLvlLbl val="0"/>
      </c:catAx>
      <c:valAx>
        <c:axId val="178789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5198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i="0" baseline="0"/>
              <a:t>Overall Initiations by Gender</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321-4888-9A51-729912FE738F}"/>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321-4888-9A51-729912FE738F}"/>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321-4888-9A51-729912FE738F}"/>
              </c:ext>
            </c:extLst>
          </c:dPt>
          <c:dLbls>
            <c:dLbl>
              <c:idx val="0"/>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fld id="{FC647232-B933-40DE-9E68-CEC08AD0CD2C}" type="VALUE">
                      <a:rPr lang="en-US" smtClean="0"/>
                      <a:pPr>
                        <a:defRPr sz="2000" b="1">
                          <a:solidFill>
                            <a:schemeClr val="bg1"/>
                          </a:solidFill>
                        </a:defRPr>
                      </a:pPr>
                      <a:t>[VALUE]</a:t>
                    </a:fld>
                    <a:r>
                      <a:rPr lang="en-US" baseline="0" dirty="0"/>
                      <a:t> (</a:t>
                    </a:r>
                    <a:fld id="{0A796FB1-EEEA-4CA4-85CB-2BF1CBFAFEBA}" type="PERCENTAGE">
                      <a:rPr lang="en-US" baseline="0" smtClean="0"/>
                      <a:pPr>
                        <a:defRPr sz="2000" b="1">
                          <a:solidFill>
                            <a:schemeClr val="bg1"/>
                          </a:solidFill>
                        </a:defRPr>
                      </a:pPr>
                      <a:t>[PERCENTAGE]</a:t>
                    </a:fld>
                    <a:r>
                      <a:rPr lang="en-US" baseline="0" dirty="0"/>
                      <a:t>)</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7321-4888-9A51-729912FE738F}"/>
                </c:ext>
                <c:ext xmlns:c15="http://schemas.microsoft.com/office/drawing/2012/chart" uri="{CE6537A1-D6FC-4f65-9D91-7224C49458BB}">
                  <c15:layout/>
                  <c15:dlblFieldTable/>
                  <c15:showDataLabelsRange val="0"/>
                </c:ext>
              </c:extLst>
            </c:dLbl>
            <c:dLbl>
              <c:idx val="1"/>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fld id="{4E19C484-2AFA-4552-8CCD-DEF44AF29F90}" type="VALUE">
                      <a:rPr lang="en-US" smtClean="0"/>
                      <a:pPr>
                        <a:defRPr sz="2000" b="1">
                          <a:solidFill>
                            <a:schemeClr val="bg1"/>
                          </a:solidFill>
                        </a:defRPr>
                      </a:pPr>
                      <a:t>[VALUE]</a:t>
                    </a:fld>
                    <a:r>
                      <a:rPr lang="en-US" dirty="0"/>
                      <a:t> (</a:t>
                    </a:r>
                    <a:fld id="{3DA7885A-30A4-4AFC-8C88-B457539555BC}" type="PERCENTAGE">
                      <a:rPr lang="en-US" baseline="0" smtClean="0"/>
                      <a:pPr>
                        <a:defRPr sz="2000" b="1">
                          <a:solidFill>
                            <a:schemeClr val="bg1"/>
                          </a:solidFill>
                        </a:defRPr>
                      </a:pPr>
                      <a:t>[PERCENTAGE]</a:t>
                    </a:fld>
                    <a:r>
                      <a:rPr lang="en-US" baseline="0" dirty="0"/>
                      <a:t>)</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7321-4888-9A51-729912FE738F}"/>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Sheet1!$J$83:$J$85</c:f>
              <c:strCache>
                <c:ptCount val="2"/>
                <c:pt idx="0">
                  <c:v>Female</c:v>
                </c:pt>
                <c:pt idx="1">
                  <c:v>Male</c:v>
                </c:pt>
              </c:strCache>
            </c:strRef>
          </c:cat>
          <c:val>
            <c:numRef>
              <c:f>Sheet1!$K$83:$K$85</c:f>
              <c:numCache>
                <c:formatCode>General</c:formatCode>
                <c:ptCount val="3"/>
                <c:pt idx="0">
                  <c:v>794</c:v>
                </c:pt>
                <c:pt idx="1">
                  <c:v>286</c:v>
                </c:pt>
              </c:numCache>
            </c:numRef>
          </c:val>
          <c:extLst xmlns:c16r2="http://schemas.microsoft.com/office/drawing/2015/06/chart">
            <c:ext xmlns:c16="http://schemas.microsoft.com/office/drawing/2014/chart" uri="{C3380CC4-5D6E-409C-BE32-E72D297353CC}">
              <c16:uniqueId val="{00000006-7321-4888-9A51-729912FE738F}"/>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Sheet1!$A$13:$A$17</c:f>
              <c:strCache>
                <c:ptCount val="5"/>
                <c:pt idx="0">
                  <c:v>Initiations</c:v>
                </c:pt>
                <c:pt idx="1">
                  <c:v>Month 1 follow up</c:v>
                </c:pt>
                <c:pt idx="2">
                  <c:v>Month 3 follow up</c:v>
                </c:pt>
                <c:pt idx="3">
                  <c:v>Month 6 follow up</c:v>
                </c:pt>
                <c:pt idx="4">
                  <c:v>Month 9 follow up</c:v>
                </c:pt>
              </c:strCache>
            </c:strRef>
          </c:cat>
          <c:val>
            <c:numRef>
              <c:f>Sheet1!$B$13:$B$17</c:f>
              <c:numCache>
                <c:formatCode>General</c:formatCode>
                <c:ptCount val="5"/>
                <c:pt idx="0">
                  <c:v>1077</c:v>
                </c:pt>
                <c:pt idx="1">
                  <c:v>519</c:v>
                </c:pt>
                <c:pt idx="2">
                  <c:v>301</c:v>
                </c:pt>
                <c:pt idx="3">
                  <c:v>122</c:v>
                </c:pt>
                <c:pt idx="4">
                  <c:v>34</c:v>
                </c:pt>
              </c:numCache>
            </c:numRef>
          </c:val>
          <c:extLst xmlns:c16r2="http://schemas.microsoft.com/office/drawing/2015/06/chart">
            <c:ext xmlns:c16="http://schemas.microsoft.com/office/drawing/2014/chart" uri="{C3380CC4-5D6E-409C-BE32-E72D297353CC}">
              <c16:uniqueId val="{00000000-9C27-4053-8549-1ABD621D40FD}"/>
            </c:ext>
          </c:extLst>
        </c:ser>
        <c:dLbls>
          <c:showLegendKey val="0"/>
          <c:showVal val="0"/>
          <c:showCatName val="0"/>
          <c:showSerName val="0"/>
          <c:showPercent val="0"/>
          <c:showBubbleSize val="0"/>
        </c:dLbls>
        <c:gapWidth val="219"/>
        <c:overlap val="-27"/>
        <c:axId val="177038488"/>
        <c:axId val="177040840"/>
      </c:barChart>
      <c:catAx>
        <c:axId val="17703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040840"/>
        <c:crosses val="autoZero"/>
        <c:auto val="1"/>
        <c:lblAlgn val="ctr"/>
        <c:lblOffset val="100"/>
        <c:noMultiLvlLbl val="0"/>
      </c:catAx>
      <c:valAx>
        <c:axId val="177040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0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i="0" baseline="0" dirty="0"/>
              <a:t>Target Population Among Initiated Clients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950597458212459"/>
          <c:y val="0.1273931481040505"/>
          <c:w val="0.78637121840033153"/>
          <c:h val="0.5447442764118705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Sheet1!$H$92:$H$98</c:f>
              <c:strCache>
                <c:ptCount val="7"/>
                <c:pt idx="0">
                  <c:v>YW 16-25 yrs</c:v>
                </c:pt>
                <c:pt idx="1">
                  <c:v>Sero-discordant</c:v>
                </c:pt>
                <c:pt idx="2">
                  <c:v>FSW</c:v>
                </c:pt>
                <c:pt idx="3">
                  <c:v>MSM</c:v>
                </c:pt>
                <c:pt idx="4">
                  <c:v>Client with STI</c:v>
                </c:pt>
                <c:pt idx="5">
                  <c:v>Pregnant</c:v>
                </c:pt>
                <c:pt idx="6">
                  <c:v>Lactating</c:v>
                </c:pt>
              </c:strCache>
            </c:strRef>
          </c:cat>
          <c:val>
            <c:numRef>
              <c:f>Sheet1!$I$92:$I$98</c:f>
              <c:numCache>
                <c:formatCode>General</c:formatCode>
                <c:ptCount val="7"/>
                <c:pt idx="0">
                  <c:v>337</c:v>
                </c:pt>
                <c:pt idx="1">
                  <c:v>329</c:v>
                </c:pt>
                <c:pt idx="2">
                  <c:v>16</c:v>
                </c:pt>
                <c:pt idx="3">
                  <c:v>5</c:v>
                </c:pt>
                <c:pt idx="4">
                  <c:v>83</c:v>
                </c:pt>
                <c:pt idx="5">
                  <c:v>106</c:v>
                </c:pt>
                <c:pt idx="6">
                  <c:v>90</c:v>
                </c:pt>
              </c:numCache>
            </c:numRef>
          </c:val>
          <c:extLst xmlns:c16r2="http://schemas.microsoft.com/office/drawing/2015/06/chart">
            <c:ext xmlns:c16="http://schemas.microsoft.com/office/drawing/2014/chart" uri="{C3380CC4-5D6E-409C-BE32-E72D297353CC}">
              <c16:uniqueId val="{00000000-D293-46F6-9856-DC7BC621CEEC}"/>
            </c:ext>
          </c:extLst>
        </c:ser>
        <c:dLbls>
          <c:showLegendKey val="0"/>
          <c:showVal val="0"/>
          <c:showCatName val="0"/>
          <c:showSerName val="0"/>
          <c:showPercent val="0"/>
          <c:showBubbleSize val="0"/>
        </c:dLbls>
        <c:gapWidth val="219"/>
        <c:overlap val="-27"/>
        <c:axId val="177041624"/>
        <c:axId val="177042016"/>
      </c:barChart>
      <c:catAx>
        <c:axId val="17704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042016"/>
        <c:crosses val="autoZero"/>
        <c:auto val="1"/>
        <c:lblAlgn val="ctr"/>
        <c:lblOffset val="100"/>
        <c:noMultiLvlLbl val="0"/>
      </c:catAx>
      <c:valAx>
        <c:axId val="177042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0416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6147D-E3AC-4316-BB88-AAF8455EC62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314DC28B-DD22-4DB6-AEB8-25CDD8FD8179}">
      <dgm:prSet phldrT="[Text]" custT="1"/>
      <dgm:spPr/>
      <dgm:t>
        <a:bodyPr/>
        <a:lstStyle/>
        <a:p>
          <a:r>
            <a:rPr lang="en-US" sz="1600" b="1" dirty="0"/>
            <a:t>Nov 2016 </a:t>
          </a:r>
          <a:r>
            <a:rPr lang="en-US" sz="1600" dirty="0">
              <a:solidFill>
                <a:prstClr val="black"/>
              </a:solidFill>
            </a:rPr>
            <a:t>Development &amp; approval of </a:t>
          </a:r>
          <a:r>
            <a:rPr lang="en-US" sz="1600" dirty="0">
              <a:solidFill>
                <a:schemeClr val="tx1"/>
              </a:solidFill>
            </a:rPr>
            <a:t>National </a:t>
          </a:r>
          <a:r>
            <a:rPr lang="en-US" sz="1600" dirty="0" err="1">
              <a:solidFill>
                <a:schemeClr val="tx1"/>
              </a:solidFill>
            </a:rPr>
            <a:t>PrEP</a:t>
          </a:r>
          <a:r>
            <a:rPr lang="en-US" sz="1600" dirty="0">
              <a:solidFill>
                <a:schemeClr val="tx1"/>
              </a:solidFill>
            </a:rPr>
            <a:t> framework</a:t>
          </a:r>
          <a:endParaRPr lang="en-US" sz="1600" dirty="0"/>
        </a:p>
      </dgm:t>
    </dgm:pt>
    <dgm:pt modelId="{EE41541F-C327-4FE5-B971-02871C8463DD}" type="parTrans" cxnId="{6C97F353-3769-4E4B-9E99-A540FE165602}">
      <dgm:prSet/>
      <dgm:spPr/>
      <dgm:t>
        <a:bodyPr/>
        <a:lstStyle/>
        <a:p>
          <a:endParaRPr lang="en-US"/>
        </a:p>
      </dgm:t>
    </dgm:pt>
    <dgm:pt modelId="{97DAFE7C-DB45-419C-842D-A13325DEE656}" type="sibTrans" cxnId="{6C97F353-3769-4E4B-9E99-A540FE165602}">
      <dgm:prSet/>
      <dgm:spPr/>
      <dgm:t>
        <a:bodyPr/>
        <a:lstStyle/>
        <a:p>
          <a:endParaRPr lang="en-US"/>
        </a:p>
      </dgm:t>
    </dgm:pt>
    <dgm:pt modelId="{2E205321-A082-4BC2-9AAC-7E66BDF85043}">
      <dgm:prSet phldrT="[Text]" custT="1"/>
      <dgm:spPr/>
      <dgm:t>
        <a:bodyPr/>
        <a:lstStyle/>
        <a:p>
          <a:r>
            <a:rPr lang="en-US" sz="1600" b="1" dirty="0">
              <a:solidFill>
                <a:schemeClr val="tx1"/>
              </a:solidFill>
            </a:rPr>
            <a:t>Feb - Mar 2017 </a:t>
          </a:r>
          <a:r>
            <a:rPr lang="en-US" sz="1600" dirty="0">
              <a:solidFill>
                <a:schemeClr val="tx1"/>
              </a:solidFill>
            </a:rPr>
            <a:t>Approval and Submission of study protocols to SEC</a:t>
          </a:r>
          <a:endParaRPr lang="en-US" sz="1600" dirty="0"/>
        </a:p>
      </dgm:t>
    </dgm:pt>
    <dgm:pt modelId="{91C9A1D7-EFD0-49B8-9E20-C24EEA2CC7A4}" type="parTrans" cxnId="{29D14110-20B3-4CB5-9201-8974DCB88518}">
      <dgm:prSet/>
      <dgm:spPr/>
      <dgm:t>
        <a:bodyPr/>
        <a:lstStyle/>
        <a:p>
          <a:endParaRPr lang="en-US"/>
        </a:p>
      </dgm:t>
    </dgm:pt>
    <dgm:pt modelId="{2445D93A-889F-4931-9FF0-825AC1D9475F}" type="sibTrans" cxnId="{29D14110-20B3-4CB5-9201-8974DCB88518}">
      <dgm:prSet/>
      <dgm:spPr/>
      <dgm:t>
        <a:bodyPr/>
        <a:lstStyle/>
        <a:p>
          <a:endParaRPr lang="en-US"/>
        </a:p>
      </dgm:t>
    </dgm:pt>
    <dgm:pt modelId="{EEA93077-717C-4378-8FFB-E91F62750AAE}">
      <dgm:prSet phldrT="[Text]" custT="1"/>
      <dgm:spPr/>
      <dgm:t>
        <a:bodyPr/>
        <a:lstStyle/>
        <a:p>
          <a:r>
            <a:rPr lang="en-US" sz="1600" b="1" dirty="0">
              <a:solidFill>
                <a:schemeClr val="tx1"/>
              </a:solidFill>
            </a:rPr>
            <a:t>Apr 2017 </a:t>
          </a:r>
          <a:r>
            <a:rPr lang="en-ZA" sz="1600" dirty="0">
              <a:solidFill>
                <a:prstClr val="black"/>
              </a:solidFill>
            </a:rPr>
            <a:t>Development of IEC material and M&amp;E tools</a:t>
          </a:r>
          <a:endParaRPr lang="en-US" sz="1600" dirty="0"/>
        </a:p>
      </dgm:t>
    </dgm:pt>
    <dgm:pt modelId="{F0BBE670-AC0D-4628-87D8-42F32D4A5235}" type="parTrans" cxnId="{A1C98FEA-D1C8-45C0-A961-6931A63CD8AD}">
      <dgm:prSet/>
      <dgm:spPr/>
      <dgm:t>
        <a:bodyPr/>
        <a:lstStyle/>
        <a:p>
          <a:endParaRPr lang="en-US"/>
        </a:p>
      </dgm:t>
    </dgm:pt>
    <dgm:pt modelId="{C79ADBBC-7486-4226-8584-4BB0DE22A3F4}" type="sibTrans" cxnId="{A1C98FEA-D1C8-45C0-A961-6931A63CD8AD}">
      <dgm:prSet/>
      <dgm:spPr/>
      <dgm:t>
        <a:bodyPr/>
        <a:lstStyle/>
        <a:p>
          <a:endParaRPr lang="en-US"/>
        </a:p>
      </dgm:t>
    </dgm:pt>
    <dgm:pt modelId="{3D02E023-B702-46E1-B9F5-CCF7A96DF900}">
      <dgm:prSet custT="1"/>
      <dgm:spPr/>
      <dgm:t>
        <a:bodyPr/>
        <a:lstStyle/>
        <a:p>
          <a:r>
            <a:rPr lang="en-US" sz="1600" b="1" dirty="0">
              <a:solidFill>
                <a:schemeClr val="tx1"/>
              </a:solidFill>
            </a:rPr>
            <a:t>May – Sept 2017 </a:t>
          </a:r>
          <a:r>
            <a:rPr lang="en-US" sz="1600" dirty="0">
              <a:solidFill>
                <a:schemeClr val="tx1"/>
              </a:solidFill>
            </a:rPr>
            <a:t>Demonstration site trainings &amp; preparation and </a:t>
          </a:r>
          <a:r>
            <a:rPr lang="en-US" sz="1600" dirty="0" err="1">
              <a:solidFill>
                <a:schemeClr val="tx1"/>
              </a:solidFill>
            </a:rPr>
            <a:t>PrEP</a:t>
          </a:r>
          <a:r>
            <a:rPr lang="en-US" sz="1600" dirty="0">
              <a:solidFill>
                <a:schemeClr val="tx1"/>
              </a:solidFill>
            </a:rPr>
            <a:t> sensitization and trainings of HCWs</a:t>
          </a:r>
        </a:p>
      </dgm:t>
    </dgm:pt>
    <dgm:pt modelId="{1156B5C7-F91F-4BB3-8E24-934AE93E50EC}" type="parTrans" cxnId="{043F30F9-0AA7-4211-B537-5E5B27C0E076}">
      <dgm:prSet/>
      <dgm:spPr/>
      <dgm:t>
        <a:bodyPr/>
        <a:lstStyle/>
        <a:p>
          <a:endParaRPr lang="en-US"/>
        </a:p>
      </dgm:t>
    </dgm:pt>
    <dgm:pt modelId="{EC52E2D8-22C2-42FC-905A-91EDB1CABD47}" type="sibTrans" cxnId="{043F30F9-0AA7-4211-B537-5E5B27C0E076}">
      <dgm:prSet/>
      <dgm:spPr/>
      <dgm:t>
        <a:bodyPr/>
        <a:lstStyle/>
        <a:p>
          <a:endParaRPr lang="en-US"/>
        </a:p>
      </dgm:t>
    </dgm:pt>
    <dgm:pt modelId="{E9A0AB7B-E563-49F8-8007-74256817319E}">
      <dgm:prSet custT="1"/>
      <dgm:spPr/>
      <dgm:t>
        <a:bodyPr lIns="365760" rIns="365760"/>
        <a:lstStyle/>
        <a:p>
          <a:r>
            <a:rPr lang="en-US" sz="1600" b="1" dirty="0">
              <a:solidFill>
                <a:schemeClr val="tx1"/>
              </a:solidFill>
            </a:rPr>
            <a:t>August 2017 – Present</a:t>
          </a:r>
          <a:r>
            <a:rPr lang="en-US" sz="1600" b="0" dirty="0">
              <a:solidFill>
                <a:schemeClr val="tx1"/>
              </a:solidFill>
            </a:rPr>
            <a:t> Launch of all three study sites, monthly and quarterly meetings</a:t>
          </a:r>
        </a:p>
      </dgm:t>
    </dgm:pt>
    <dgm:pt modelId="{C805824E-6FAE-4773-B708-817A5FD4F143}" type="parTrans" cxnId="{3057DDF8-89CB-4F7F-A96D-C4D80A96A028}">
      <dgm:prSet/>
      <dgm:spPr/>
      <dgm:t>
        <a:bodyPr/>
        <a:lstStyle/>
        <a:p>
          <a:endParaRPr lang="en-US"/>
        </a:p>
      </dgm:t>
    </dgm:pt>
    <dgm:pt modelId="{B7C2F66E-F607-4A32-A85B-3581EB109F87}" type="sibTrans" cxnId="{3057DDF8-89CB-4F7F-A96D-C4D80A96A028}">
      <dgm:prSet/>
      <dgm:spPr/>
      <dgm:t>
        <a:bodyPr/>
        <a:lstStyle/>
        <a:p>
          <a:endParaRPr lang="en-US"/>
        </a:p>
      </dgm:t>
    </dgm:pt>
    <dgm:pt modelId="{C8D67FD0-E7C1-4D8A-9A95-B9ED0CBEA94F}">
      <dgm:prSet/>
      <dgm:spPr/>
      <dgm:t>
        <a:bodyPr/>
        <a:lstStyle/>
        <a:p>
          <a:endParaRPr lang="en-US"/>
        </a:p>
      </dgm:t>
    </dgm:pt>
    <dgm:pt modelId="{9B100090-46CA-47AA-965D-F6C4ABBD5E43}" type="parTrans" cxnId="{F5CB80A2-168B-459C-BC24-1F1155FF891B}">
      <dgm:prSet/>
      <dgm:spPr/>
      <dgm:t>
        <a:bodyPr/>
        <a:lstStyle/>
        <a:p>
          <a:endParaRPr lang="en-US"/>
        </a:p>
      </dgm:t>
    </dgm:pt>
    <dgm:pt modelId="{945771E1-2943-498F-B6E2-7D027672F172}" type="sibTrans" cxnId="{F5CB80A2-168B-459C-BC24-1F1155FF891B}">
      <dgm:prSet/>
      <dgm:spPr/>
      <dgm:t>
        <a:bodyPr/>
        <a:lstStyle/>
        <a:p>
          <a:endParaRPr lang="en-US"/>
        </a:p>
      </dgm:t>
    </dgm:pt>
    <dgm:pt modelId="{55988387-A94B-451B-8778-9BCF8705B0B4}">
      <dgm:prSet/>
      <dgm:spPr/>
      <dgm:t>
        <a:bodyPr/>
        <a:lstStyle/>
        <a:p>
          <a:endParaRPr lang="en-US"/>
        </a:p>
      </dgm:t>
    </dgm:pt>
    <dgm:pt modelId="{4D61C8B8-9B64-4341-B572-7D4C9B4D22BF}" type="parTrans" cxnId="{E785023C-DA86-4CF1-86BD-496529D3178C}">
      <dgm:prSet/>
      <dgm:spPr/>
      <dgm:t>
        <a:bodyPr/>
        <a:lstStyle/>
        <a:p>
          <a:endParaRPr lang="en-US"/>
        </a:p>
      </dgm:t>
    </dgm:pt>
    <dgm:pt modelId="{48E33190-D5D6-44E1-B701-A8CE90C85D79}" type="sibTrans" cxnId="{E785023C-DA86-4CF1-86BD-496529D3178C}">
      <dgm:prSet/>
      <dgm:spPr/>
      <dgm:t>
        <a:bodyPr/>
        <a:lstStyle/>
        <a:p>
          <a:endParaRPr lang="en-US"/>
        </a:p>
      </dgm:t>
    </dgm:pt>
    <dgm:pt modelId="{69CDA038-C56C-455B-879F-86817AC49597}">
      <dgm:prSet/>
      <dgm:spPr/>
      <dgm:t>
        <a:bodyPr/>
        <a:lstStyle/>
        <a:p>
          <a:endParaRPr lang="en-US"/>
        </a:p>
      </dgm:t>
    </dgm:pt>
    <dgm:pt modelId="{7A8658CD-1777-430D-A036-54DEB704C61B}" type="parTrans" cxnId="{10B417F1-D5BC-4296-B8E1-A506A7EB7220}">
      <dgm:prSet/>
      <dgm:spPr/>
      <dgm:t>
        <a:bodyPr/>
        <a:lstStyle/>
        <a:p>
          <a:endParaRPr lang="en-US"/>
        </a:p>
      </dgm:t>
    </dgm:pt>
    <dgm:pt modelId="{49A65D09-0005-474A-97FE-AEC7989EA4B4}" type="sibTrans" cxnId="{10B417F1-D5BC-4296-B8E1-A506A7EB7220}">
      <dgm:prSet/>
      <dgm:spPr/>
      <dgm:t>
        <a:bodyPr/>
        <a:lstStyle/>
        <a:p>
          <a:endParaRPr lang="en-US"/>
        </a:p>
      </dgm:t>
    </dgm:pt>
    <dgm:pt modelId="{59646827-F82C-4D81-8DB6-AABAAE643BCE}" type="pres">
      <dgm:prSet presAssocID="{2736147D-E3AC-4316-BB88-AAF8455EC62D}" presName="arrowDiagram" presStyleCnt="0">
        <dgm:presLayoutVars>
          <dgm:chMax val="5"/>
          <dgm:dir/>
          <dgm:resizeHandles val="exact"/>
        </dgm:presLayoutVars>
      </dgm:prSet>
      <dgm:spPr/>
      <dgm:t>
        <a:bodyPr/>
        <a:lstStyle/>
        <a:p>
          <a:endParaRPr lang="en-ZA"/>
        </a:p>
      </dgm:t>
    </dgm:pt>
    <dgm:pt modelId="{AA45EAE6-70CD-4DC8-9498-1B240FB98D6B}" type="pres">
      <dgm:prSet presAssocID="{2736147D-E3AC-4316-BB88-AAF8455EC62D}" presName="arrow" presStyleLbl="bgShp" presStyleIdx="0" presStyleCnt="1" custScaleX="144028"/>
      <dgm:spPr/>
    </dgm:pt>
    <dgm:pt modelId="{8928D2CC-0B47-4D57-943A-DDC4A456126B}" type="pres">
      <dgm:prSet presAssocID="{2736147D-E3AC-4316-BB88-AAF8455EC62D}" presName="arrowDiagram5" presStyleCnt="0"/>
      <dgm:spPr/>
    </dgm:pt>
    <dgm:pt modelId="{9F50220F-A6D7-4F66-8C3E-127FA476DDF1}" type="pres">
      <dgm:prSet presAssocID="{314DC28B-DD22-4DB6-AEB8-25CDD8FD8179}" presName="bullet5a" presStyleLbl="node1" presStyleIdx="0" presStyleCnt="5" custLinFactX="-200000" custLinFactY="-83316" custLinFactNeighborX="-285248" custLinFactNeighborY="-100000"/>
      <dgm:spPr/>
    </dgm:pt>
    <dgm:pt modelId="{A4684661-D30A-4414-80E0-229706B4E2D2}" type="pres">
      <dgm:prSet presAssocID="{314DC28B-DD22-4DB6-AEB8-25CDD8FD8179}" presName="textBox5a" presStyleLbl="revTx" presStyleIdx="0" presStyleCnt="5" custScaleX="115857" custLinFactNeighborX="-70050" custLinFactNeighborY="-30012">
        <dgm:presLayoutVars>
          <dgm:bulletEnabled val="1"/>
        </dgm:presLayoutVars>
      </dgm:prSet>
      <dgm:spPr/>
      <dgm:t>
        <a:bodyPr/>
        <a:lstStyle/>
        <a:p>
          <a:endParaRPr lang="en-ZA"/>
        </a:p>
      </dgm:t>
    </dgm:pt>
    <dgm:pt modelId="{CDBFE49C-6D35-4F72-8C5B-89AB34A816D1}" type="pres">
      <dgm:prSet presAssocID="{2E205321-A082-4BC2-9AAC-7E66BDF85043}" presName="bullet5b" presStyleLbl="node1" presStyleIdx="1" presStyleCnt="5" custLinFactX="-65344" custLinFactNeighborX="-100000" custLinFactNeighborY="-89561"/>
      <dgm:spPr/>
    </dgm:pt>
    <dgm:pt modelId="{0B01ADEE-95EB-41B9-8DC9-63264B99B3F1}" type="pres">
      <dgm:prSet presAssocID="{2E205321-A082-4BC2-9AAC-7E66BDF85043}" presName="textBox5b" presStyleLbl="revTx" presStyleIdx="1" presStyleCnt="5" custLinFactNeighborX="-35859" custLinFactNeighborY="-12313">
        <dgm:presLayoutVars>
          <dgm:bulletEnabled val="1"/>
        </dgm:presLayoutVars>
      </dgm:prSet>
      <dgm:spPr/>
      <dgm:t>
        <a:bodyPr/>
        <a:lstStyle/>
        <a:p>
          <a:endParaRPr lang="en-ZA"/>
        </a:p>
      </dgm:t>
    </dgm:pt>
    <dgm:pt modelId="{2F019AAF-2AA4-4A31-AB6C-15DFA89CA419}" type="pres">
      <dgm:prSet presAssocID="{EEA93077-717C-4378-8FFB-E91F62750AAE}" presName="bullet5c" presStyleLbl="node1" presStyleIdx="2" presStyleCnt="5" custLinFactNeighborX="-46503" custLinFactNeighborY="-31002"/>
      <dgm:spPr/>
    </dgm:pt>
    <dgm:pt modelId="{FB895AEC-F01E-40AD-B814-B76750019695}" type="pres">
      <dgm:prSet presAssocID="{EEA93077-717C-4378-8FFB-E91F62750AAE}" presName="textBox5c" presStyleLbl="revTx" presStyleIdx="2" presStyleCnt="5" custLinFactNeighborX="-11566" custLinFactNeighborY="-4237">
        <dgm:presLayoutVars>
          <dgm:bulletEnabled val="1"/>
        </dgm:presLayoutVars>
      </dgm:prSet>
      <dgm:spPr/>
      <dgm:t>
        <a:bodyPr/>
        <a:lstStyle/>
        <a:p>
          <a:endParaRPr lang="en-ZA"/>
        </a:p>
      </dgm:t>
    </dgm:pt>
    <dgm:pt modelId="{CE7EBB63-F210-471B-AC3E-40FBFB88A990}" type="pres">
      <dgm:prSet presAssocID="{3D02E023-B702-46E1-B9F5-CCF7A96DF900}" presName="bullet5d" presStyleLbl="node1" presStyleIdx="3" presStyleCnt="5" custLinFactNeighborX="-16001"/>
      <dgm:spPr/>
    </dgm:pt>
    <dgm:pt modelId="{E012A9E3-731E-489C-B614-EB2BF0F4AC44}" type="pres">
      <dgm:prSet presAssocID="{3D02E023-B702-46E1-B9F5-CCF7A96DF900}" presName="textBox5d" presStyleLbl="revTx" presStyleIdx="3" presStyleCnt="5" custLinFactNeighborX="-4960">
        <dgm:presLayoutVars>
          <dgm:bulletEnabled val="1"/>
        </dgm:presLayoutVars>
      </dgm:prSet>
      <dgm:spPr/>
      <dgm:t>
        <a:bodyPr/>
        <a:lstStyle/>
        <a:p>
          <a:endParaRPr lang="en-ZA"/>
        </a:p>
      </dgm:t>
    </dgm:pt>
    <dgm:pt modelId="{669D9CED-D6A7-41C8-AFEA-DEC202F6EA7E}" type="pres">
      <dgm:prSet presAssocID="{E9A0AB7B-E563-49F8-8007-74256817319E}" presName="bullet5e" presStyleLbl="node1" presStyleIdx="4" presStyleCnt="5"/>
      <dgm:spPr/>
    </dgm:pt>
    <dgm:pt modelId="{EBF75CBE-4F39-4F3D-BB93-39975362AF80}" type="pres">
      <dgm:prSet presAssocID="{E9A0AB7B-E563-49F8-8007-74256817319E}" presName="textBox5e" presStyleLbl="revTx" presStyleIdx="4" presStyleCnt="5" custScaleX="106027" custScaleY="101902" custLinFactNeighborX="7101" custLinFactNeighborY="539">
        <dgm:presLayoutVars>
          <dgm:bulletEnabled val="1"/>
        </dgm:presLayoutVars>
      </dgm:prSet>
      <dgm:spPr/>
      <dgm:t>
        <a:bodyPr/>
        <a:lstStyle/>
        <a:p>
          <a:endParaRPr lang="en-ZA"/>
        </a:p>
      </dgm:t>
    </dgm:pt>
  </dgm:ptLst>
  <dgm:cxnLst>
    <dgm:cxn modelId="{34E8D835-729A-440C-8D1E-ECFA7BAE24D5}" type="presOf" srcId="{2736147D-E3AC-4316-BB88-AAF8455EC62D}" destId="{59646827-F82C-4D81-8DB6-AABAAE643BCE}" srcOrd="0" destOrd="0" presId="urn:microsoft.com/office/officeart/2005/8/layout/arrow2"/>
    <dgm:cxn modelId="{F5CB80A2-168B-459C-BC24-1F1155FF891B}" srcId="{2736147D-E3AC-4316-BB88-AAF8455EC62D}" destId="{C8D67FD0-E7C1-4D8A-9A95-B9ED0CBEA94F}" srcOrd="7" destOrd="0" parTransId="{9B100090-46CA-47AA-965D-F6C4ABBD5E43}" sibTransId="{945771E1-2943-498F-B6E2-7D027672F172}"/>
    <dgm:cxn modelId="{C4D0FE2F-CD7B-40FA-8408-20DF68729C8D}" type="presOf" srcId="{EEA93077-717C-4378-8FFB-E91F62750AAE}" destId="{FB895AEC-F01E-40AD-B814-B76750019695}" srcOrd="0" destOrd="0" presId="urn:microsoft.com/office/officeart/2005/8/layout/arrow2"/>
    <dgm:cxn modelId="{29D14110-20B3-4CB5-9201-8974DCB88518}" srcId="{2736147D-E3AC-4316-BB88-AAF8455EC62D}" destId="{2E205321-A082-4BC2-9AAC-7E66BDF85043}" srcOrd="1" destOrd="0" parTransId="{91C9A1D7-EFD0-49B8-9E20-C24EEA2CC7A4}" sibTransId="{2445D93A-889F-4931-9FF0-825AC1D9475F}"/>
    <dgm:cxn modelId="{10B417F1-D5BC-4296-B8E1-A506A7EB7220}" srcId="{2736147D-E3AC-4316-BB88-AAF8455EC62D}" destId="{69CDA038-C56C-455B-879F-86817AC49597}" srcOrd="5" destOrd="0" parTransId="{7A8658CD-1777-430D-A036-54DEB704C61B}" sibTransId="{49A65D09-0005-474A-97FE-AEC7989EA4B4}"/>
    <dgm:cxn modelId="{A1C98FEA-D1C8-45C0-A961-6931A63CD8AD}" srcId="{2736147D-E3AC-4316-BB88-AAF8455EC62D}" destId="{EEA93077-717C-4378-8FFB-E91F62750AAE}" srcOrd="2" destOrd="0" parTransId="{F0BBE670-AC0D-4628-87D8-42F32D4A5235}" sibTransId="{C79ADBBC-7486-4226-8584-4BB0DE22A3F4}"/>
    <dgm:cxn modelId="{6C97F353-3769-4E4B-9E99-A540FE165602}" srcId="{2736147D-E3AC-4316-BB88-AAF8455EC62D}" destId="{314DC28B-DD22-4DB6-AEB8-25CDD8FD8179}" srcOrd="0" destOrd="0" parTransId="{EE41541F-C327-4FE5-B971-02871C8463DD}" sibTransId="{97DAFE7C-DB45-419C-842D-A13325DEE656}"/>
    <dgm:cxn modelId="{3057DDF8-89CB-4F7F-A96D-C4D80A96A028}" srcId="{2736147D-E3AC-4316-BB88-AAF8455EC62D}" destId="{E9A0AB7B-E563-49F8-8007-74256817319E}" srcOrd="4" destOrd="0" parTransId="{C805824E-6FAE-4773-B708-817A5FD4F143}" sibTransId="{B7C2F66E-F607-4A32-A85B-3581EB109F87}"/>
    <dgm:cxn modelId="{043F30F9-0AA7-4211-B537-5E5B27C0E076}" srcId="{2736147D-E3AC-4316-BB88-AAF8455EC62D}" destId="{3D02E023-B702-46E1-B9F5-CCF7A96DF900}" srcOrd="3" destOrd="0" parTransId="{1156B5C7-F91F-4BB3-8E24-934AE93E50EC}" sibTransId="{EC52E2D8-22C2-42FC-905A-91EDB1CABD47}"/>
    <dgm:cxn modelId="{38EED19F-EDD1-403D-BA94-7C21D8EE88EE}" type="presOf" srcId="{2E205321-A082-4BC2-9AAC-7E66BDF85043}" destId="{0B01ADEE-95EB-41B9-8DC9-63264B99B3F1}" srcOrd="0" destOrd="0" presId="urn:microsoft.com/office/officeart/2005/8/layout/arrow2"/>
    <dgm:cxn modelId="{E785023C-DA86-4CF1-86BD-496529D3178C}" srcId="{2736147D-E3AC-4316-BB88-AAF8455EC62D}" destId="{55988387-A94B-451B-8778-9BCF8705B0B4}" srcOrd="6" destOrd="0" parTransId="{4D61C8B8-9B64-4341-B572-7D4C9B4D22BF}" sibTransId="{48E33190-D5D6-44E1-B701-A8CE90C85D79}"/>
    <dgm:cxn modelId="{FBC57C2A-C3A1-4BB6-81BC-FFD2FA79C871}" type="presOf" srcId="{E9A0AB7B-E563-49F8-8007-74256817319E}" destId="{EBF75CBE-4F39-4F3D-BB93-39975362AF80}" srcOrd="0" destOrd="0" presId="urn:microsoft.com/office/officeart/2005/8/layout/arrow2"/>
    <dgm:cxn modelId="{4C3D1333-597D-42B7-85D5-9E649E10889F}" type="presOf" srcId="{314DC28B-DD22-4DB6-AEB8-25CDD8FD8179}" destId="{A4684661-D30A-4414-80E0-229706B4E2D2}" srcOrd="0" destOrd="0" presId="urn:microsoft.com/office/officeart/2005/8/layout/arrow2"/>
    <dgm:cxn modelId="{B792C66E-5652-4B7A-9E94-9F24BE65F907}" type="presOf" srcId="{3D02E023-B702-46E1-B9F5-CCF7A96DF900}" destId="{E012A9E3-731E-489C-B614-EB2BF0F4AC44}" srcOrd="0" destOrd="0" presId="urn:microsoft.com/office/officeart/2005/8/layout/arrow2"/>
    <dgm:cxn modelId="{15BD7D1C-E79C-44FA-A421-EEFE686BEAF7}" type="presParOf" srcId="{59646827-F82C-4D81-8DB6-AABAAE643BCE}" destId="{AA45EAE6-70CD-4DC8-9498-1B240FB98D6B}" srcOrd="0" destOrd="0" presId="urn:microsoft.com/office/officeart/2005/8/layout/arrow2"/>
    <dgm:cxn modelId="{67011634-B522-46FD-ABEE-0118FA9CF319}" type="presParOf" srcId="{59646827-F82C-4D81-8DB6-AABAAE643BCE}" destId="{8928D2CC-0B47-4D57-943A-DDC4A456126B}" srcOrd="1" destOrd="0" presId="urn:microsoft.com/office/officeart/2005/8/layout/arrow2"/>
    <dgm:cxn modelId="{16B75579-D429-4E2E-8253-FA9A0ED362DA}" type="presParOf" srcId="{8928D2CC-0B47-4D57-943A-DDC4A456126B}" destId="{9F50220F-A6D7-4F66-8C3E-127FA476DDF1}" srcOrd="0" destOrd="0" presId="urn:microsoft.com/office/officeart/2005/8/layout/arrow2"/>
    <dgm:cxn modelId="{A1CB27E9-924A-4D61-9CA7-FC4A9FC7B6AF}" type="presParOf" srcId="{8928D2CC-0B47-4D57-943A-DDC4A456126B}" destId="{A4684661-D30A-4414-80E0-229706B4E2D2}" srcOrd="1" destOrd="0" presId="urn:microsoft.com/office/officeart/2005/8/layout/arrow2"/>
    <dgm:cxn modelId="{86BA61DE-BCCD-4BC0-9005-BA1525598435}" type="presParOf" srcId="{8928D2CC-0B47-4D57-943A-DDC4A456126B}" destId="{CDBFE49C-6D35-4F72-8C5B-89AB34A816D1}" srcOrd="2" destOrd="0" presId="urn:microsoft.com/office/officeart/2005/8/layout/arrow2"/>
    <dgm:cxn modelId="{51063F79-B865-446E-9075-AC67970E288D}" type="presParOf" srcId="{8928D2CC-0B47-4D57-943A-DDC4A456126B}" destId="{0B01ADEE-95EB-41B9-8DC9-63264B99B3F1}" srcOrd="3" destOrd="0" presId="urn:microsoft.com/office/officeart/2005/8/layout/arrow2"/>
    <dgm:cxn modelId="{B7101E75-E5B6-40FA-BA78-344D2F859F32}" type="presParOf" srcId="{8928D2CC-0B47-4D57-943A-DDC4A456126B}" destId="{2F019AAF-2AA4-4A31-AB6C-15DFA89CA419}" srcOrd="4" destOrd="0" presId="urn:microsoft.com/office/officeart/2005/8/layout/arrow2"/>
    <dgm:cxn modelId="{DB620619-B00B-4A8E-9711-435E81662819}" type="presParOf" srcId="{8928D2CC-0B47-4D57-943A-DDC4A456126B}" destId="{FB895AEC-F01E-40AD-B814-B76750019695}" srcOrd="5" destOrd="0" presId="urn:microsoft.com/office/officeart/2005/8/layout/arrow2"/>
    <dgm:cxn modelId="{E9E87713-ECF2-4C85-8C6F-C5E5C5FE3156}" type="presParOf" srcId="{8928D2CC-0B47-4D57-943A-DDC4A456126B}" destId="{CE7EBB63-F210-471B-AC3E-40FBFB88A990}" srcOrd="6" destOrd="0" presId="urn:microsoft.com/office/officeart/2005/8/layout/arrow2"/>
    <dgm:cxn modelId="{7090188A-D038-45FA-AAA1-DD04686FC3A4}" type="presParOf" srcId="{8928D2CC-0B47-4D57-943A-DDC4A456126B}" destId="{E012A9E3-731E-489C-B614-EB2BF0F4AC44}" srcOrd="7" destOrd="0" presId="urn:microsoft.com/office/officeart/2005/8/layout/arrow2"/>
    <dgm:cxn modelId="{62B5B2DB-4E3F-4986-941F-49CD74BE077E}" type="presParOf" srcId="{8928D2CC-0B47-4D57-943A-DDC4A456126B}" destId="{669D9CED-D6A7-41C8-AFEA-DEC202F6EA7E}" srcOrd="8" destOrd="0" presId="urn:microsoft.com/office/officeart/2005/8/layout/arrow2"/>
    <dgm:cxn modelId="{60372EAD-0B34-4AC7-BE8F-DFB1061FB7C9}" type="presParOf" srcId="{8928D2CC-0B47-4D57-943A-DDC4A456126B}" destId="{EBF75CBE-4F39-4F3D-BB93-39975362AF80}"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5EAE6-70CD-4DC8-9498-1B240FB98D6B}">
      <dsp:nvSpPr>
        <dsp:cNvPr id="0" name=""/>
        <dsp:cNvSpPr/>
      </dsp:nvSpPr>
      <dsp:spPr>
        <a:xfrm>
          <a:off x="29283" y="-17920"/>
          <a:ext cx="11800248" cy="512064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0220F-A6D7-4F66-8C3E-127FA476DDF1}">
      <dsp:nvSpPr>
        <dsp:cNvPr id="0" name=""/>
        <dsp:cNvSpPr/>
      </dsp:nvSpPr>
      <dsp:spPr>
        <a:xfrm>
          <a:off x="1725509" y="3444347"/>
          <a:ext cx="188439" cy="18843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684661-D30A-4414-80E0-229706B4E2D2}">
      <dsp:nvSpPr>
        <dsp:cNvPr id="0" name=""/>
        <dsp:cNvSpPr/>
      </dsp:nvSpPr>
      <dsp:spPr>
        <a:xfrm>
          <a:off x="1897195" y="3518247"/>
          <a:ext cx="1243477" cy="121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50" tIns="0" rIns="0" bIns="0" numCol="1" spcCol="1270" anchor="t" anchorCtr="0">
          <a:noAutofit/>
        </a:bodyPr>
        <a:lstStyle/>
        <a:p>
          <a:pPr lvl="0" algn="l" defTabSz="711200">
            <a:lnSpc>
              <a:spcPct val="90000"/>
            </a:lnSpc>
            <a:spcBef>
              <a:spcPct val="0"/>
            </a:spcBef>
            <a:spcAft>
              <a:spcPct val="35000"/>
            </a:spcAft>
          </a:pPr>
          <a:r>
            <a:rPr lang="en-US" sz="1600" b="1" kern="1200" dirty="0"/>
            <a:t>Nov 2016 </a:t>
          </a:r>
          <a:r>
            <a:rPr lang="en-US" sz="1600" kern="1200" dirty="0">
              <a:solidFill>
                <a:prstClr val="black"/>
              </a:solidFill>
            </a:rPr>
            <a:t>Development &amp; approval of </a:t>
          </a:r>
          <a:r>
            <a:rPr lang="en-US" sz="1600" kern="1200" dirty="0">
              <a:solidFill>
                <a:schemeClr val="tx1"/>
              </a:solidFill>
            </a:rPr>
            <a:t>National </a:t>
          </a:r>
          <a:r>
            <a:rPr lang="en-US" sz="1600" kern="1200" dirty="0" err="1">
              <a:solidFill>
                <a:schemeClr val="tx1"/>
              </a:solidFill>
            </a:rPr>
            <a:t>PrEP</a:t>
          </a:r>
          <a:r>
            <a:rPr lang="en-US" sz="1600" kern="1200" dirty="0">
              <a:solidFill>
                <a:schemeClr val="tx1"/>
              </a:solidFill>
            </a:rPr>
            <a:t> framework</a:t>
          </a:r>
          <a:endParaRPr lang="en-US" sz="1600" kern="1200" dirty="0"/>
        </a:p>
      </dsp:txBody>
      <dsp:txXfrm>
        <a:off x="1897195" y="3518247"/>
        <a:ext cx="1243477" cy="1218712"/>
      </dsp:txXfrm>
    </dsp:sp>
    <dsp:sp modelId="{CDBFE49C-6D35-4F72-8C5B-89AB34A816D1}">
      <dsp:nvSpPr>
        <dsp:cNvPr id="0" name=""/>
        <dsp:cNvSpPr/>
      </dsp:nvSpPr>
      <dsp:spPr>
        <a:xfrm>
          <a:off x="3172259" y="2545537"/>
          <a:ext cx="294948" cy="29494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1ADEE-95EB-41B9-8DC9-63264B99B3F1}">
      <dsp:nvSpPr>
        <dsp:cNvPr id="0" name=""/>
        <dsp:cNvSpPr/>
      </dsp:nvSpPr>
      <dsp:spPr>
        <a:xfrm>
          <a:off x="3319716" y="2692989"/>
          <a:ext cx="1360041" cy="2145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87" tIns="0" rIns="0" bIns="0" numCol="1" spcCol="1270" anchor="t" anchorCtr="0">
          <a:noAutofit/>
        </a:bodyPr>
        <a:lstStyle/>
        <a:p>
          <a:pPr lvl="0" algn="l" defTabSz="711200">
            <a:lnSpc>
              <a:spcPct val="90000"/>
            </a:lnSpc>
            <a:spcBef>
              <a:spcPct val="0"/>
            </a:spcBef>
            <a:spcAft>
              <a:spcPct val="35000"/>
            </a:spcAft>
          </a:pPr>
          <a:r>
            <a:rPr lang="en-US" sz="1600" b="1" kern="1200" dirty="0">
              <a:solidFill>
                <a:schemeClr val="tx1"/>
              </a:solidFill>
            </a:rPr>
            <a:t>Feb - Mar 2017 </a:t>
          </a:r>
          <a:r>
            <a:rPr lang="en-US" sz="1600" kern="1200" dirty="0">
              <a:solidFill>
                <a:schemeClr val="tx1"/>
              </a:solidFill>
            </a:rPr>
            <a:t>Approval and Submission of study protocols to SEC</a:t>
          </a:r>
          <a:endParaRPr lang="en-US" sz="1600" kern="1200" dirty="0"/>
        </a:p>
      </dsp:txBody>
      <dsp:txXfrm>
        <a:off x="3319716" y="2692989"/>
        <a:ext cx="1360041" cy="2145548"/>
      </dsp:txXfrm>
    </dsp:sp>
    <dsp:sp modelId="{2F019AAF-2AA4-4A31-AB6C-15DFA89CA419}">
      <dsp:nvSpPr>
        <dsp:cNvPr id="0" name=""/>
        <dsp:cNvSpPr/>
      </dsp:nvSpPr>
      <dsp:spPr>
        <a:xfrm>
          <a:off x="4787943" y="1906367"/>
          <a:ext cx="393265" cy="39326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895AEC-F01E-40AD-B814-B76750019695}">
      <dsp:nvSpPr>
        <dsp:cNvPr id="0" name=""/>
        <dsp:cNvSpPr/>
      </dsp:nvSpPr>
      <dsp:spPr>
        <a:xfrm>
          <a:off x="4984568" y="2102987"/>
          <a:ext cx="1581253" cy="2877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383" tIns="0" rIns="0" bIns="0" numCol="1" spcCol="1270" anchor="t" anchorCtr="0">
          <a:noAutofit/>
        </a:bodyPr>
        <a:lstStyle/>
        <a:p>
          <a:pPr lvl="0" algn="l" defTabSz="711200">
            <a:lnSpc>
              <a:spcPct val="90000"/>
            </a:lnSpc>
            <a:spcBef>
              <a:spcPct val="0"/>
            </a:spcBef>
            <a:spcAft>
              <a:spcPct val="35000"/>
            </a:spcAft>
          </a:pPr>
          <a:r>
            <a:rPr lang="en-US" sz="1600" b="1" kern="1200" dirty="0">
              <a:solidFill>
                <a:schemeClr val="tx1"/>
              </a:solidFill>
            </a:rPr>
            <a:t>Apr 2017 </a:t>
          </a:r>
          <a:r>
            <a:rPr lang="en-ZA" sz="1600" kern="1200" dirty="0">
              <a:solidFill>
                <a:prstClr val="black"/>
              </a:solidFill>
            </a:rPr>
            <a:t>Development of IEC material and M&amp;E tools</a:t>
          </a:r>
          <a:endParaRPr lang="en-US" sz="1600" kern="1200" dirty="0"/>
        </a:p>
      </dsp:txBody>
      <dsp:txXfrm>
        <a:off x="4984568" y="2102987"/>
        <a:ext cx="1581253" cy="2877799"/>
      </dsp:txXfrm>
    </dsp:sp>
    <dsp:sp modelId="{CE7EBB63-F210-471B-AC3E-40FBFB88A990}">
      <dsp:nvSpPr>
        <dsp:cNvPr id="0" name=""/>
        <dsp:cNvSpPr/>
      </dsp:nvSpPr>
      <dsp:spPr>
        <a:xfrm>
          <a:off x="6413446" y="1417906"/>
          <a:ext cx="507967" cy="50796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12A9E3-731E-489C-B614-EB2BF0F4AC44}">
      <dsp:nvSpPr>
        <dsp:cNvPr id="0" name=""/>
        <dsp:cNvSpPr/>
      </dsp:nvSpPr>
      <dsp:spPr>
        <a:xfrm>
          <a:off x="6667435" y="1671890"/>
          <a:ext cx="1638604" cy="343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161" tIns="0" rIns="0" bIns="0" numCol="1" spcCol="1270" anchor="t" anchorCtr="0">
          <a:noAutofit/>
        </a:bodyPr>
        <a:lstStyle/>
        <a:p>
          <a:pPr lvl="0" algn="l" defTabSz="711200">
            <a:lnSpc>
              <a:spcPct val="90000"/>
            </a:lnSpc>
            <a:spcBef>
              <a:spcPct val="0"/>
            </a:spcBef>
            <a:spcAft>
              <a:spcPct val="35000"/>
            </a:spcAft>
          </a:pPr>
          <a:r>
            <a:rPr lang="en-US" sz="1600" b="1" kern="1200" dirty="0">
              <a:solidFill>
                <a:schemeClr val="tx1"/>
              </a:solidFill>
            </a:rPr>
            <a:t>May – Sept 2017 </a:t>
          </a:r>
          <a:r>
            <a:rPr lang="en-US" sz="1600" kern="1200" dirty="0">
              <a:solidFill>
                <a:schemeClr val="tx1"/>
              </a:solidFill>
            </a:rPr>
            <a:t>Demonstration site trainings &amp; preparation and </a:t>
          </a:r>
          <a:r>
            <a:rPr lang="en-US" sz="1600" kern="1200" dirty="0" err="1">
              <a:solidFill>
                <a:schemeClr val="tx1"/>
              </a:solidFill>
            </a:rPr>
            <a:t>PrEP</a:t>
          </a:r>
          <a:r>
            <a:rPr lang="en-US" sz="1600" kern="1200" dirty="0">
              <a:solidFill>
                <a:schemeClr val="tx1"/>
              </a:solidFill>
            </a:rPr>
            <a:t> sensitization and trainings of HCWs</a:t>
          </a:r>
        </a:p>
      </dsp:txBody>
      <dsp:txXfrm>
        <a:off x="6667435" y="1671890"/>
        <a:ext cx="1638604" cy="3430828"/>
      </dsp:txXfrm>
    </dsp:sp>
    <dsp:sp modelId="{669D9CED-D6A7-41C8-AFEA-DEC202F6EA7E}">
      <dsp:nvSpPr>
        <dsp:cNvPr id="0" name=""/>
        <dsp:cNvSpPr/>
      </dsp:nvSpPr>
      <dsp:spPr>
        <a:xfrm>
          <a:off x="8063690" y="1010303"/>
          <a:ext cx="647248" cy="64724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75CBE-4F39-4F3D-BB93-39975362AF80}">
      <dsp:nvSpPr>
        <dsp:cNvPr id="0" name=""/>
        <dsp:cNvSpPr/>
      </dsp:nvSpPr>
      <dsp:spPr>
        <a:xfrm>
          <a:off x="8454292" y="1298087"/>
          <a:ext cx="1737363" cy="384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760" tIns="0" rIns="365760" bIns="0" numCol="1" spcCol="1270" anchor="t" anchorCtr="0">
          <a:noAutofit/>
        </a:bodyPr>
        <a:lstStyle/>
        <a:p>
          <a:pPr lvl="0" algn="l" defTabSz="711200">
            <a:lnSpc>
              <a:spcPct val="90000"/>
            </a:lnSpc>
            <a:spcBef>
              <a:spcPct val="0"/>
            </a:spcBef>
            <a:spcAft>
              <a:spcPct val="35000"/>
            </a:spcAft>
          </a:pPr>
          <a:r>
            <a:rPr lang="en-US" sz="1600" b="1" kern="1200" dirty="0">
              <a:solidFill>
                <a:schemeClr val="tx1"/>
              </a:solidFill>
            </a:rPr>
            <a:t>August 2017 – Present</a:t>
          </a:r>
          <a:r>
            <a:rPr lang="en-US" sz="1600" b="0" kern="1200" dirty="0">
              <a:solidFill>
                <a:schemeClr val="tx1"/>
              </a:solidFill>
            </a:rPr>
            <a:t> Launch of all three study sites, monthly and quarterly meetings</a:t>
          </a:r>
        </a:p>
      </dsp:txBody>
      <dsp:txXfrm>
        <a:off x="8454292" y="1298087"/>
        <a:ext cx="1737363" cy="384047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39FEE-CE02-4170-B22E-725480FFF178}" type="datetimeFigureOut">
              <a:rPr lang="en-ZA" smtClean="0"/>
              <a:t>2018/07/24</a:t>
            </a:fld>
            <a:endParaRPr lang="en-ZA"/>
          </a:p>
        </p:txBody>
      </p:sp>
      <p:sp>
        <p:nvSpPr>
          <p:cNvPr id="4" name="Slide Image Placeholder 3"/>
          <p:cNvSpPr>
            <a:spLocks noGrp="1" noRot="1" noChangeAspect="1"/>
          </p:cNvSpPr>
          <p:nvPr>
            <p:ph type="sldImg" idx="2"/>
          </p:nvPr>
        </p:nvSpPr>
        <p:spPr>
          <a:xfrm>
            <a:off x="512763" y="1143000"/>
            <a:ext cx="5832475"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D26F0-C971-4BCF-86BB-0F3DC02E5BD6}" type="slidenum">
              <a:rPr lang="en-ZA" smtClean="0"/>
              <a:t>‹#›</a:t>
            </a:fld>
            <a:endParaRPr lang="en-ZA"/>
          </a:p>
        </p:txBody>
      </p:sp>
    </p:spTree>
    <p:extLst>
      <p:ext uri="{BB962C8B-B14F-4D97-AF65-F5344CB8AC3E}">
        <p14:creationId xmlns:p14="http://schemas.microsoft.com/office/powerpoint/2010/main" val="232105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1143000"/>
            <a:ext cx="58324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03B49-5DDE-44E7-B9FC-3D49E587422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6640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03B49-5DDE-44E7-B9FC-3D49E5874228}" type="slidenum">
              <a:rPr lang="en-US" smtClean="0"/>
              <a:t>12</a:t>
            </a:fld>
            <a:endParaRPr lang="en-US"/>
          </a:p>
        </p:txBody>
      </p:sp>
    </p:spTree>
    <p:extLst>
      <p:ext uri="{BB962C8B-B14F-4D97-AF65-F5344CB8AC3E}">
        <p14:creationId xmlns:p14="http://schemas.microsoft.com/office/powerpoint/2010/main" val="256591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SHIMS 2 estimated 7,000 new infections per year. </a:t>
            </a:r>
          </a:p>
        </p:txBody>
      </p:sp>
      <p:sp>
        <p:nvSpPr>
          <p:cNvPr id="4" name="Slide Number Placeholder 3"/>
          <p:cNvSpPr>
            <a:spLocks noGrp="1"/>
          </p:cNvSpPr>
          <p:nvPr>
            <p:ph type="sldNum" sz="quarter" idx="10"/>
          </p:nvPr>
        </p:nvSpPr>
        <p:spPr/>
        <p:txBody>
          <a:bodyPr/>
          <a:lstStyle/>
          <a:p>
            <a:fld id="{34B03B49-5DDE-44E7-B9FC-3D49E5874228}" type="slidenum">
              <a:rPr lang="en-US" smtClean="0"/>
              <a:t>2</a:t>
            </a:fld>
            <a:endParaRPr lang="en-US"/>
          </a:p>
        </p:txBody>
      </p:sp>
    </p:spTree>
    <p:extLst>
      <p:ext uri="{BB962C8B-B14F-4D97-AF65-F5344CB8AC3E}">
        <p14:creationId xmlns:p14="http://schemas.microsoft.com/office/powerpoint/2010/main" val="128707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03B49-5DDE-44E7-B9FC-3D49E5874228}" type="slidenum">
              <a:rPr lang="en-US" smtClean="0"/>
              <a:t>3</a:t>
            </a:fld>
            <a:endParaRPr lang="en-US"/>
          </a:p>
        </p:txBody>
      </p:sp>
    </p:spTree>
    <p:extLst>
      <p:ext uri="{BB962C8B-B14F-4D97-AF65-F5344CB8AC3E}">
        <p14:creationId xmlns:p14="http://schemas.microsoft.com/office/powerpoint/2010/main" val="251293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03B49-5DDE-44E7-B9FC-3D49E587422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3835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03B49-5DDE-44E7-B9FC-3D49E5874228}" type="slidenum">
              <a:rPr lang="en-US" smtClean="0"/>
              <a:t>5</a:t>
            </a:fld>
            <a:endParaRPr lang="en-US"/>
          </a:p>
        </p:txBody>
      </p:sp>
    </p:spTree>
    <p:extLst>
      <p:ext uri="{BB962C8B-B14F-4D97-AF65-F5344CB8AC3E}">
        <p14:creationId xmlns:p14="http://schemas.microsoft.com/office/powerpoint/2010/main" val="195492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AD6CAF43-8692-47F5-BAF5-7D2F7D28AF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 xmlns:a16="http://schemas.microsoft.com/office/drawing/2014/main" id="{02C1D615-A51F-4712-824D-34CD938209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18436" name="Slide Number Placeholder 3">
            <a:extLst>
              <a:ext uri="{FF2B5EF4-FFF2-40B4-BE49-F238E27FC236}">
                <a16:creationId xmlns="" xmlns:a16="http://schemas.microsoft.com/office/drawing/2014/main" id="{EF06F505-1C64-41CD-8399-B76EE786C3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FA4338F-B536-454E-94DA-70BD69946E8F}" type="slidenum">
              <a:rPr lang="en-GB" altLang="en-US" smtClean="0"/>
              <a:pPr/>
              <a:t>6</a:t>
            </a:fld>
            <a:endParaRPr lang="en-GB" altLang="en-US"/>
          </a:p>
        </p:txBody>
      </p:sp>
    </p:spTree>
    <p:extLst>
      <p:ext uri="{BB962C8B-B14F-4D97-AF65-F5344CB8AC3E}">
        <p14:creationId xmlns:p14="http://schemas.microsoft.com/office/powerpoint/2010/main" val="10429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Preliminary data that has not been cleaned</a:t>
            </a:r>
          </a:p>
          <a:p>
            <a:r>
              <a:rPr lang="en-US" dirty="0"/>
              <a:t>2) Partners have not agreed on definition of retention, so the retention in regards to adherence/continuous use is being reported here.  The total for each month’s follow up is then number of clients who were on PrEP and showed for that month’s follow up appointment.  The percentage was calculated by taking the number of clients who attended the visit and dividing by the total number of clients who were expected to attend an appointment for that month out of those initiated.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Re-starts and STOPs have not been taken out of totals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Only 2 partners have clients who are eligible for Month 9 follow up visit at this time</a:t>
            </a:r>
          </a:p>
          <a:p>
            <a:endParaRPr lang="en-US" dirty="0"/>
          </a:p>
          <a:p>
            <a:endParaRPr lang="en-US" dirty="0"/>
          </a:p>
        </p:txBody>
      </p:sp>
      <p:sp>
        <p:nvSpPr>
          <p:cNvPr id="4" name="Slide Number Placeholder 3"/>
          <p:cNvSpPr>
            <a:spLocks noGrp="1"/>
          </p:cNvSpPr>
          <p:nvPr>
            <p:ph type="sldNum" sz="quarter" idx="10"/>
          </p:nvPr>
        </p:nvSpPr>
        <p:spPr/>
        <p:txBody>
          <a:bodyPr/>
          <a:lstStyle/>
          <a:p>
            <a:fld id="{A82D26F0-C971-4BCF-86BB-0F3DC02E5BD6}" type="slidenum">
              <a:rPr lang="en-ZA" smtClean="0"/>
              <a:t>7</a:t>
            </a:fld>
            <a:endParaRPr lang="en-ZA"/>
          </a:p>
        </p:txBody>
      </p:sp>
    </p:spTree>
    <p:extLst>
      <p:ext uri="{BB962C8B-B14F-4D97-AF65-F5344CB8AC3E}">
        <p14:creationId xmlns:p14="http://schemas.microsoft.com/office/powerpoint/2010/main" val="198833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82D26F0-C971-4BCF-86BB-0F3DC02E5BD6}" type="slidenum">
              <a:rPr lang="en-ZA" smtClean="0"/>
              <a:t>8</a:t>
            </a:fld>
            <a:endParaRPr lang="en-ZA"/>
          </a:p>
        </p:txBody>
      </p:sp>
    </p:spTree>
    <p:extLst>
      <p:ext uri="{BB962C8B-B14F-4D97-AF65-F5344CB8AC3E}">
        <p14:creationId xmlns:p14="http://schemas.microsoft.com/office/powerpoint/2010/main" val="113588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82D26F0-C971-4BCF-86BB-0F3DC02E5BD6}" type="slidenum">
              <a:rPr lang="en-ZA" smtClean="0"/>
              <a:t>11</a:t>
            </a:fld>
            <a:endParaRPr lang="en-ZA"/>
          </a:p>
        </p:txBody>
      </p:sp>
    </p:spTree>
    <p:extLst>
      <p:ext uri="{BB962C8B-B14F-4D97-AF65-F5344CB8AC3E}">
        <p14:creationId xmlns:p14="http://schemas.microsoft.com/office/powerpoint/2010/main" val="524639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ighlighted Text Dark Red">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639894" y="228600"/>
            <a:ext cx="499799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16181A"/>
              </a:solidFill>
            </a:endParaRPr>
          </a:p>
        </p:txBody>
      </p:sp>
      <p:sp>
        <p:nvSpPr>
          <p:cNvPr id="11" name="Slide Number Placeholder 5"/>
          <p:cNvSpPr txBox="1">
            <a:spLocks/>
          </p:cNvSpPr>
          <p:nvPr userDrawn="1"/>
        </p:nvSpPr>
        <p:spPr>
          <a:xfrm>
            <a:off x="12143296" y="6398559"/>
            <a:ext cx="62546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FFFFFF"/>
              </a:solidFill>
            </a:endParaRPr>
          </a:p>
        </p:txBody>
      </p:sp>
      <p:sp>
        <p:nvSpPr>
          <p:cNvPr id="9" name="Text Placeholder 9"/>
          <p:cNvSpPr>
            <a:spLocks noGrp="1"/>
          </p:cNvSpPr>
          <p:nvPr>
            <p:ph type="body" sz="quarter" idx="13"/>
          </p:nvPr>
        </p:nvSpPr>
        <p:spPr>
          <a:xfrm>
            <a:off x="760984" y="594112"/>
            <a:ext cx="7070188" cy="2796788"/>
          </a:xfrm>
          <a:prstGeom prst="rect">
            <a:avLst/>
          </a:prstGeom>
        </p:spPr>
        <p:txBody>
          <a:bodyPr lIns="0" tIns="0" rIns="0" bIns="0">
            <a:noAutofit/>
          </a:bodyPr>
          <a:lstStyle>
            <a:lvl1pPr marL="0" indent="0" algn="l">
              <a:buFontTx/>
              <a:buNone/>
              <a:defRPr sz="6600">
                <a:solidFill>
                  <a:schemeClr val="accent5"/>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63894" y="228600"/>
            <a:ext cx="12373997" cy="6400800"/>
          </a:xfrm>
          <a:prstGeom prst="rect">
            <a:avLst/>
          </a:prstGeom>
          <a:noFill/>
          <a:ln w="76200">
            <a:solidFill>
              <a:srgbClr val="931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7036740" y="240633"/>
            <a:ext cx="5618206" cy="6400800"/>
          </a:xfrm>
          <a:prstGeom prst="rect">
            <a:avLst/>
          </a:prstGeom>
        </p:spPr>
      </p:pic>
    </p:spTree>
    <p:extLst>
      <p:ext uri="{BB962C8B-B14F-4D97-AF65-F5344CB8AC3E}">
        <p14:creationId xmlns:p14="http://schemas.microsoft.com/office/powerpoint/2010/main" val="375360179"/>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Orange Header">
    <p:spTree>
      <p:nvGrpSpPr>
        <p:cNvPr id="1" name=""/>
        <p:cNvGrpSpPr/>
        <p:nvPr/>
      </p:nvGrpSpPr>
      <p:grpSpPr>
        <a:xfrm>
          <a:off x="0" y="0"/>
          <a:ext cx="0" cy="0"/>
          <a:chOff x="0" y="0"/>
          <a:chExt cx="0" cy="0"/>
        </a:xfrm>
      </p:grpSpPr>
      <p:sp>
        <p:nvSpPr>
          <p:cNvPr id="8" name="Rectangle 7"/>
          <p:cNvSpPr/>
          <p:nvPr/>
        </p:nvSpPr>
        <p:spPr>
          <a:xfrm>
            <a:off x="0" y="-2"/>
            <a:ext cx="12961938" cy="822960"/>
          </a:xfrm>
          <a:prstGeom prst="rect">
            <a:avLst/>
          </a:prstGeom>
          <a:solidFill>
            <a:schemeClr val="accent4"/>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Text Placeholder 9"/>
          <p:cNvSpPr>
            <a:spLocks noGrp="1"/>
          </p:cNvSpPr>
          <p:nvPr>
            <p:ph type="body" sz="quarter" idx="13"/>
          </p:nvPr>
        </p:nvSpPr>
        <p:spPr>
          <a:xfrm>
            <a:off x="244547" y="203817"/>
            <a:ext cx="12429132" cy="456949"/>
          </a:xfrm>
          <a:prstGeom prst="rect">
            <a:avLst/>
          </a:prstGeom>
        </p:spPr>
        <p:txBody>
          <a:bodyPr lIns="0" tIns="0" rIns="0" bIns="0">
            <a:norm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 name="Text Placeholder 3"/>
          <p:cNvSpPr>
            <a:spLocks noGrp="1"/>
          </p:cNvSpPr>
          <p:nvPr>
            <p:ph type="body" sz="quarter" idx="15"/>
          </p:nvPr>
        </p:nvSpPr>
        <p:spPr>
          <a:xfrm>
            <a:off x="2012689" y="6499276"/>
            <a:ext cx="10211418"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2143296" y="6398559"/>
            <a:ext cx="62546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dirty="0">
              <a:solidFill>
                <a:srgbClr val="16181A">
                  <a:lumMod val="25000"/>
                </a:srgbClr>
              </a:solidFill>
            </a:endParaRPr>
          </a:p>
        </p:txBody>
      </p:sp>
      <p:sp>
        <p:nvSpPr>
          <p:cNvPr id="12" name="Text Placeholder 13"/>
          <p:cNvSpPr>
            <a:spLocks noGrp="1"/>
          </p:cNvSpPr>
          <p:nvPr>
            <p:ph type="body" sz="quarter" idx="14"/>
          </p:nvPr>
        </p:nvSpPr>
        <p:spPr>
          <a:xfrm>
            <a:off x="284431" y="958048"/>
            <a:ext cx="12347595"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2604394737"/>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imple">
    <p:spTree>
      <p:nvGrpSpPr>
        <p:cNvPr id="1" name=""/>
        <p:cNvGrpSpPr/>
        <p:nvPr/>
      </p:nvGrpSpPr>
      <p:grpSpPr>
        <a:xfrm>
          <a:off x="0" y="0"/>
          <a:ext cx="0" cy="0"/>
          <a:chOff x="0" y="0"/>
          <a:chExt cx="0" cy="0"/>
        </a:xfrm>
      </p:grpSpPr>
      <p:sp>
        <p:nvSpPr>
          <p:cNvPr id="14" name="Rectangle 13"/>
          <p:cNvSpPr/>
          <p:nvPr/>
        </p:nvSpPr>
        <p:spPr>
          <a:xfrm>
            <a:off x="-1" y="755770"/>
            <a:ext cx="12961938"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ext Placeholder 9"/>
          <p:cNvSpPr>
            <a:spLocks noGrp="1"/>
          </p:cNvSpPr>
          <p:nvPr>
            <p:ph type="body" sz="quarter" idx="13"/>
          </p:nvPr>
        </p:nvSpPr>
        <p:spPr>
          <a:xfrm>
            <a:off x="244547" y="230829"/>
            <a:ext cx="12429132"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84431" y="903456"/>
            <a:ext cx="12347595"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7" name="Text Placeholder 3"/>
          <p:cNvSpPr>
            <a:spLocks noGrp="1"/>
          </p:cNvSpPr>
          <p:nvPr>
            <p:ph type="body" sz="quarter" idx="15"/>
          </p:nvPr>
        </p:nvSpPr>
        <p:spPr>
          <a:xfrm>
            <a:off x="2012689" y="6499276"/>
            <a:ext cx="10211418"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8" name="Slide Number Placeholder 5"/>
          <p:cNvSpPr txBox="1">
            <a:spLocks/>
          </p:cNvSpPr>
          <p:nvPr userDrawn="1"/>
        </p:nvSpPr>
        <p:spPr>
          <a:xfrm>
            <a:off x="12143296" y="6398559"/>
            <a:ext cx="62546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dirty="0">
              <a:solidFill>
                <a:srgbClr val="16181A">
                  <a:lumMod val="25000"/>
                </a:srgbClr>
              </a:solidFill>
            </a:endParaRPr>
          </a:p>
        </p:txBody>
      </p:sp>
    </p:spTree>
    <p:extLst>
      <p:ext uri="{BB962C8B-B14F-4D97-AF65-F5344CB8AC3E}">
        <p14:creationId xmlns:p14="http://schemas.microsoft.com/office/powerpoint/2010/main" val="394759828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244547" y="230829"/>
            <a:ext cx="12429132"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84431" y="903456"/>
            <a:ext cx="12347595"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7" name="Text Placeholder 3"/>
          <p:cNvSpPr>
            <a:spLocks noGrp="1"/>
          </p:cNvSpPr>
          <p:nvPr>
            <p:ph type="body" sz="quarter" idx="15"/>
          </p:nvPr>
        </p:nvSpPr>
        <p:spPr>
          <a:xfrm>
            <a:off x="2012689" y="6499276"/>
            <a:ext cx="10211418"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8" name="Slide Number Placeholder 5"/>
          <p:cNvSpPr txBox="1">
            <a:spLocks/>
          </p:cNvSpPr>
          <p:nvPr userDrawn="1"/>
        </p:nvSpPr>
        <p:spPr>
          <a:xfrm>
            <a:off x="12143296" y="6398559"/>
            <a:ext cx="62546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dirty="0">
              <a:solidFill>
                <a:srgbClr val="16181A">
                  <a:lumMod val="25000"/>
                </a:srgbClr>
              </a:solidFill>
            </a:endParaRPr>
          </a:p>
        </p:txBody>
      </p:sp>
    </p:spTree>
    <p:extLst>
      <p:ext uri="{BB962C8B-B14F-4D97-AF65-F5344CB8AC3E}">
        <p14:creationId xmlns:p14="http://schemas.microsoft.com/office/powerpoint/2010/main" val="294488439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961938" cy="4572001"/>
          </a:xfrm>
          <a:prstGeom prst="rect">
            <a:avLst/>
          </a:prstGeom>
          <a:solidFill>
            <a:srgbClr val="464D8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6073" y="4960137"/>
            <a:ext cx="8263235"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154369" y="4960137"/>
            <a:ext cx="3402509"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8916480"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B4977117-80C8-4234-A04C-3A3CBFEA8D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551" y="121396"/>
            <a:ext cx="2014774" cy="1341729"/>
          </a:xfrm>
          <a:prstGeom prst="rect">
            <a:avLst/>
          </a:prstGeom>
        </p:spPr>
      </p:pic>
      <p:grpSp>
        <p:nvGrpSpPr>
          <p:cNvPr id="10" name="Group 9"/>
          <p:cNvGrpSpPr/>
          <p:nvPr userDrawn="1"/>
        </p:nvGrpSpPr>
        <p:grpSpPr>
          <a:xfrm>
            <a:off x="9705502" y="249768"/>
            <a:ext cx="3066896" cy="1105072"/>
            <a:chOff x="9128995" y="249768"/>
            <a:chExt cx="2884723" cy="1105072"/>
          </a:xfrm>
        </p:grpSpPr>
        <p:pic>
          <p:nvPicPr>
            <p:cNvPr id="14" name="Picture 13">
              <a:extLst>
                <a:ext uri="{FF2B5EF4-FFF2-40B4-BE49-F238E27FC236}">
                  <a16:creationId xmlns="" xmlns:a16="http://schemas.microsoft.com/office/drawing/2014/main" id="{8AEB0857-9254-46D8-AAF5-16214283751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7810"/>
            <a:stretch/>
          </p:blipFill>
          <p:spPr>
            <a:xfrm>
              <a:off x="9872133" y="249768"/>
              <a:ext cx="2141585" cy="110507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28995" y="338323"/>
              <a:ext cx="717737" cy="965544"/>
            </a:xfrm>
            <a:prstGeom prst="rect">
              <a:avLst/>
            </a:prstGeom>
          </p:spPr>
        </p:pic>
      </p:grpSp>
    </p:spTree>
    <p:extLst>
      <p:ext uri="{BB962C8B-B14F-4D97-AF65-F5344CB8AC3E}">
        <p14:creationId xmlns:p14="http://schemas.microsoft.com/office/powerpoint/2010/main" val="3114062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99100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961938"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6073" y="4960137"/>
            <a:ext cx="8263235"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9154369" y="4960137"/>
            <a:ext cx="3402509"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8916480"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FAFB7244-90E8-47B2-8C88-DA84C0A0A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8702" y="209145"/>
            <a:ext cx="1306311" cy="869930"/>
          </a:xfrm>
          <a:prstGeom prst="rect">
            <a:avLst/>
          </a:prstGeom>
        </p:spPr>
      </p:pic>
    </p:spTree>
    <p:extLst>
      <p:ext uri="{BB962C8B-B14F-4D97-AF65-F5344CB8AC3E}">
        <p14:creationId xmlns:p14="http://schemas.microsoft.com/office/powerpoint/2010/main" val="184296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8803" y="585216"/>
            <a:ext cx="10333905"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8803" y="2286000"/>
            <a:ext cx="5055156"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7552" y="2286000"/>
            <a:ext cx="5055156"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78932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88803" y="585216"/>
            <a:ext cx="10333905"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8803" y="2179636"/>
            <a:ext cx="5055156"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8803" y="2967788"/>
            <a:ext cx="5055156"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7552" y="2179636"/>
            <a:ext cx="5055156"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6367552" y="2967788"/>
            <a:ext cx="5055156"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US">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457788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US">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80842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pic>
        <p:nvPicPr>
          <p:cNvPr id="5" name="Picture 4">
            <a:extLst>
              <a:ext uri="{FF2B5EF4-FFF2-40B4-BE49-F238E27FC236}">
                <a16:creationId xmlns="" xmlns:a16="http://schemas.microsoft.com/office/drawing/2014/main" id="{10844EEA-CFA0-42A5-8ED3-A6A2F91F9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8702" y="209145"/>
            <a:ext cx="1306311" cy="869930"/>
          </a:xfrm>
          <a:prstGeom prst="rect">
            <a:avLst/>
          </a:prstGeom>
        </p:spPr>
      </p:pic>
    </p:spTree>
    <p:extLst>
      <p:ext uri="{BB962C8B-B14F-4D97-AF65-F5344CB8AC3E}">
        <p14:creationId xmlns:p14="http://schemas.microsoft.com/office/powerpoint/2010/main" val="308158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ghlighted Text Red">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639894" y="228600"/>
            <a:ext cx="499799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16181A"/>
              </a:solidFill>
            </a:endParaRPr>
          </a:p>
        </p:txBody>
      </p:sp>
      <p:sp>
        <p:nvSpPr>
          <p:cNvPr id="11" name="Slide Number Placeholder 5"/>
          <p:cNvSpPr txBox="1">
            <a:spLocks/>
          </p:cNvSpPr>
          <p:nvPr userDrawn="1"/>
        </p:nvSpPr>
        <p:spPr>
          <a:xfrm>
            <a:off x="12143296" y="6398559"/>
            <a:ext cx="62546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FFFFFF"/>
              </a:solidFill>
            </a:endParaRPr>
          </a:p>
        </p:txBody>
      </p:sp>
      <p:sp>
        <p:nvSpPr>
          <p:cNvPr id="9" name="Text Placeholder 9"/>
          <p:cNvSpPr>
            <a:spLocks noGrp="1"/>
          </p:cNvSpPr>
          <p:nvPr>
            <p:ph type="body" sz="quarter" idx="13"/>
          </p:nvPr>
        </p:nvSpPr>
        <p:spPr>
          <a:xfrm>
            <a:off x="760984" y="594112"/>
            <a:ext cx="7070188" cy="3253988"/>
          </a:xfrm>
          <a:prstGeom prst="rect">
            <a:avLst/>
          </a:prstGeom>
        </p:spPr>
        <p:txBody>
          <a:bodyPr lIns="0" tIns="0" rIns="0" bIns="0">
            <a:noAutofit/>
          </a:bodyPr>
          <a:lstStyle>
            <a:lvl1pPr marL="0" indent="0" algn="l">
              <a:buFontTx/>
              <a:buNone/>
              <a:defRPr sz="6600">
                <a:solidFill>
                  <a:schemeClr val="accent5"/>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63894" y="228600"/>
            <a:ext cx="12373997" cy="64008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2625" r="16276" b="18381"/>
          <a:stretch/>
        </p:blipFill>
        <p:spPr>
          <a:xfrm>
            <a:off x="7036739" y="228601"/>
            <a:ext cx="5643844" cy="6428874"/>
          </a:xfrm>
          <a:prstGeom prst="rect">
            <a:avLst/>
          </a:prstGeom>
        </p:spPr>
      </p:pic>
    </p:spTree>
    <p:extLst>
      <p:ext uri="{BB962C8B-B14F-4D97-AF65-F5344CB8AC3E}">
        <p14:creationId xmlns:p14="http://schemas.microsoft.com/office/powerpoint/2010/main" val="1016838974"/>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88803" y="471509"/>
            <a:ext cx="4666298"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6075908" y="822960"/>
            <a:ext cx="6037023"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8803" y="2257506"/>
            <a:ext cx="4666298"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711016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073" y="4960138"/>
            <a:ext cx="826323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958698"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54369" y="4960138"/>
            <a:ext cx="3402509"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9" name="Straight Connector 8"/>
          <p:cNvCxnSpPr/>
          <p:nvPr/>
        </p:nvCxnSpPr>
        <p:spPr>
          <a:xfrm flipV="1">
            <a:off x="8916480"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10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84245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5887" y="762000"/>
            <a:ext cx="2794918"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053158" y="762000"/>
            <a:ext cx="806070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rot="5400000" flipV="1">
            <a:off x="10693599" y="30390"/>
            <a:ext cx="0" cy="9721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592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961938" cy="4572001"/>
          </a:xfrm>
          <a:prstGeom prst="rect">
            <a:avLst/>
          </a:prstGeom>
          <a:solidFill>
            <a:srgbClr val="464D8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6073" y="4960137"/>
            <a:ext cx="8263235"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154369" y="4960137"/>
            <a:ext cx="3402509"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8916480"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B4977117-80C8-4234-A04C-3A3CBFEA8D3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1551" y="121397"/>
            <a:ext cx="2014774" cy="1341729"/>
          </a:xfrm>
          <a:prstGeom prst="rect">
            <a:avLst/>
          </a:prstGeom>
        </p:spPr>
      </p:pic>
      <p:grpSp>
        <p:nvGrpSpPr>
          <p:cNvPr id="10" name="Group 9"/>
          <p:cNvGrpSpPr/>
          <p:nvPr userDrawn="1"/>
        </p:nvGrpSpPr>
        <p:grpSpPr>
          <a:xfrm>
            <a:off x="9705502" y="249768"/>
            <a:ext cx="3066896" cy="1105072"/>
            <a:chOff x="9128995" y="249768"/>
            <a:chExt cx="2884723" cy="1105072"/>
          </a:xfrm>
        </p:grpSpPr>
        <p:pic>
          <p:nvPicPr>
            <p:cNvPr id="14" name="Picture 13">
              <a:extLst>
                <a:ext uri="{FF2B5EF4-FFF2-40B4-BE49-F238E27FC236}">
                  <a16:creationId xmlns="" xmlns:a16="http://schemas.microsoft.com/office/drawing/2014/main" id="{8AEB0857-9254-46D8-AAF5-1621428375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872133" y="249768"/>
              <a:ext cx="2141585" cy="1105072"/>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28995" y="338323"/>
              <a:ext cx="717737" cy="965544"/>
            </a:xfrm>
            <a:prstGeom prst="rect">
              <a:avLst/>
            </a:prstGeom>
          </p:spPr>
        </p:pic>
      </p:grpSp>
    </p:spTree>
    <p:extLst>
      <p:ext uri="{BB962C8B-B14F-4D97-AF65-F5344CB8AC3E}">
        <p14:creationId xmlns:p14="http://schemas.microsoft.com/office/powerpoint/2010/main" val="1226718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159065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961938"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6073" y="4960137"/>
            <a:ext cx="8263235"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9154369" y="4960137"/>
            <a:ext cx="3402509"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8916480"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FAFB7244-90E8-47B2-8C88-DA84C0A0A1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18702" y="209145"/>
            <a:ext cx="1306311" cy="869930"/>
          </a:xfrm>
          <a:prstGeom prst="rect">
            <a:avLst/>
          </a:prstGeom>
        </p:spPr>
      </p:pic>
    </p:spTree>
    <p:extLst>
      <p:ext uri="{BB962C8B-B14F-4D97-AF65-F5344CB8AC3E}">
        <p14:creationId xmlns:p14="http://schemas.microsoft.com/office/powerpoint/2010/main" val="2364679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8803" y="585216"/>
            <a:ext cx="10333905"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8803" y="2286000"/>
            <a:ext cx="5055156"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7552" y="2286000"/>
            <a:ext cx="5055156"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575436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88803" y="585216"/>
            <a:ext cx="10333905"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8803" y="2179636"/>
            <a:ext cx="5055156"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8803" y="2967788"/>
            <a:ext cx="5055156"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7552" y="2179636"/>
            <a:ext cx="5055156"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6367552" y="2967788"/>
            <a:ext cx="5055156"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US">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710450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US">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55690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ed Data">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639894" y="228600"/>
            <a:ext cx="499799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16181A"/>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930" y="6417177"/>
            <a:ext cx="1646992" cy="308071"/>
          </a:xfrm>
          <a:prstGeom prst="rect">
            <a:avLst/>
          </a:prstGeom>
        </p:spPr>
      </p:pic>
      <p:sp>
        <p:nvSpPr>
          <p:cNvPr id="11" name="Slide Number Placeholder 5"/>
          <p:cNvSpPr txBox="1">
            <a:spLocks/>
          </p:cNvSpPr>
          <p:nvPr userDrawn="1"/>
        </p:nvSpPr>
        <p:spPr>
          <a:xfrm>
            <a:off x="12143296" y="6398559"/>
            <a:ext cx="62546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FFFFFF"/>
              </a:solidFill>
            </a:endParaRPr>
          </a:p>
        </p:txBody>
      </p:sp>
      <p:sp>
        <p:nvSpPr>
          <p:cNvPr id="9" name="Text Placeholder 9"/>
          <p:cNvSpPr>
            <a:spLocks noGrp="1"/>
          </p:cNvSpPr>
          <p:nvPr>
            <p:ph type="body" sz="quarter" idx="13"/>
          </p:nvPr>
        </p:nvSpPr>
        <p:spPr>
          <a:xfrm>
            <a:off x="760984" y="594112"/>
            <a:ext cx="7070188" cy="3253988"/>
          </a:xfrm>
          <a:prstGeom prst="rect">
            <a:avLst/>
          </a:prstGeom>
        </p:spPr>
        <p:txBody>
          <a:bodyPr lIns="0" tIns="0" rIns="0" bIns="0">
            <a:noAutofit/>
          </a:bodyPr>
          <a:lstStyle>
            <a:lvl1pPr marL="0" indent="0" algn="l">
              <a:buFontTx/>
              <a:buNone/>
              <a:defRPr sz="6600">
                <a:solidFill>
                  <a:schemeClr val="tx2">
                    <a:lumMod val="50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63894" y="228600"/>
            <a:ext cx="12373997" cy="6400800"/>
          </a:xfrm>
          <a:prstGeom prst="rect">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6904"/>
          <a:stretch/>
        </p:blipFill>
        <p:spPr>
          <a:xfrm>
            <a:off x="5984517" y="2804400"/>
            <a:ext cx="6636318" cy="3825000"/>
          </a:xfrm>
          <a:prstGeom prst="rect">
            <a:avLst/>
          </a:prstGeom>
        </p:spPr>
      </p:pic>
    </p:spTree>
    <p:extLst>
      <p:ext uri="{BB962C8B-B14F-4D97-AF65-F5344CB8AC3E}">
        <p14:creationId xmlns:p14="http://schemas.microsoft.com/office/powerpoint/2010/main" val="8322010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pic>
        <p:nvPicPr>
          <p:cNvPr id="5" name="Picture 4">
            <a:extLst>
              <a:ext uri="{FF2B5EF4-FFF2-40B4-BE49-F238E27FC236}">
                <a16:creationId xmlns="" xmlns:a16="http://schemas.microsoft.com/office/drawing/2014/main" id="{10844EEA-CFA0-42A5-8ED3-A6A2F91F93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18702" y="209145"/>
            <a:ext cx="1306311" cy="869930"/>
          </a:xfrm>
          <a:prstGeom prst="rect">
            <a:avLst/>
          </a:prstGeom>
        </p:spPr>
      </p:pic>
    </p:spTree>
    <p:extLst>
      <p:ext uri="{BB962C8B-B14F-4D97-AF65-F5344CB8AC3E}">
        <p14:creationId xmlns:p14="http://schemas.microsoft.com/office/powerpoint/2010/main" val="948153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88803" y="471509"/>
            <a:ext cx="4666298"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6075908" y="822960"/>
            <a:ext cx="6037023"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8803" y="2257506"/>
            <a:ext cx="4666298"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4092882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073" y="4960138"/>
            <a:ext cx="826323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958698"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54369" y="4960138"/>
            <a:ext cx="3402509"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9" name="Straight Connector 8"/>
          <p:cNvCxnSpPr/>
          <p:nvPr/>
        </p:nvCxnSpPr>
        <p:spPr>
          <a:xfrm flipV="1">
            <a:off x="8916480"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213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920922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5887" y="762000"/>
            <a:ext cx="2794918"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053158" y="762000"/>
            <a:ext cx="806070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12EF1-2B08-4E40-87EF-125AE8D43AA2}" type="datetimeFigureOut">
              <a:rPr lang="en-US" smtClean="0">
                <a:solidFill>
                  <a:prstClr val="black">
                    <a:lumMod val="90000"/>
                    <a:lumOff val="10000"/>
                  </a:prstClr>
                </a:solidFill>
              </a:rPr>
              <a:pPr/>
              <a:t>7/24/2018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3A5869F-E52B-426D-8710-1D6C21F840DB}"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rot="5400000" flipV="1">
            <a:off x="10693599" y="30391"/>
            <a:ext cx="0" cy="9721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57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2" name="Rectangle 1"/>
          <p:cNvSpPr/>
          <p:nvPr userDrawn="1"/>
        </p:nvSpPr>
        <p:spPr>
          <a:xfrm>
            <a:off x="0" y="0"/>
            <a:ext cx="12961938"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p:cNvSpPr/>
          <p:nvPr userDrawn="1"/>
        </p:nvSpPr>
        <p:spPr>
          <a:xfrm>
            <a:off x="-54008" y="-19050"/>
            <a:ext cx="13015946" cy="6877050"/>
          </a:xfrm>
          <a:prstGeom prst="rect">
            <a:avLst/>
          </a:prstGeom>
          <a:blipFill dpi="0" rotWithShape="1">
            <a:blip r:embed="rId3">
              <a:alphaModFix amt="16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5" name="Rectangle 14"/>
          <p:cNvSpPr/>
          <p:nvPr userDrawn="1"/>
        </p:nvSpPr>
        <p:spPr>
          <a:xfrm>
            <a:off x="4823423" y="-19049"/>
            <a:ext cx="8138518" cy="6877050"/>
          </a:xfrm>
          <a:prstGeom prst="rect">
            <a:avLst/>
          </a:prstGeom>
          <a:blipFill dpi="0" rotWithShape="1">
            <a:blip r:embed="rId4">
              <a:alphaModFix amt="56000"/>
            </a:blip>
            <a:srcRect/>
            <a:stretch>
              <a:fillRect l="5" t="-12466" r="-19454"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ext Placeholder 21"/>
          <p:cNvSpPr>
            <a:spLocks noGrp="1"/>
          </p:cNvSpPr>
          <p:nvPr>
            <p:ph type="body" sz="quarter" idx="10"/>
          </p:nvPr>
        </p:nvSpPr>
        <p:spPr>
          <a:xfrm>
            <a:off x="306996" y="4269791"/>
            <a:ext cx="11978135" cy="369332"/>
          </a:xfrm>
          <a:prstGeom prst="rect">
            <a:avLst/>
          </a:prstGeom>
        </p:spPr>
        <p:txBody>
          <a:bodyPr anchor="ctr" anchorCtr="0">
            <a:spAutoFit/>
          </a:bodyPr>
          <a:lstStyle>
            <a:lvl1pPr marL="0" indent="0" algn="l">
              <a:buNone/>
              <a:defRPr sz="20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306996" y="2642464"/>
            <a:ext cx="12330895" cy="1573072"/>
          </a:xfrm>
          <a:prstGeom prst="rect">
            <a:avLst/>
          </a:prstGeom>
        </p:spPr>
        <p:txBody>
          <a:bodyPr anchor="ctr" anchorCtr="0">
            <a:noAutofit/>
          </a:bodyPr>
          <a:lstStyle>
            <a:lvl1pPr algn="l">
              <a:defRPr sz="54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54408188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Option 1">
    <p:spTree>
      <p:nvGrpSpPr>
        <p:cNvPr id="1" name=""/>
        <p:cNvGrpSpPr/>
        <p:nvPr/>
      </p:nvGrpSpPr>
      <p:grpSpPr>
        <a:xfrm>
          <a:off x="0" y="0"/>
          <a:ext cx="0" cy="0"/>
          <a:chOff x="0" y="0"/>
          <a:chExt cx="0" cy="0"/>
        </a:xfrm>
      </p:grpSpPr>
      <p:sp>
        <p:nvSpPr>
          <p:cNvPr id="2" name="Rectangle 1"/>
          <p:cNvSpPr/>
          <p:nvPr userDrawn="1"/>
        </p:nvSpPr>
        <p:spPr>
          <a:xfrm>
            <a:off x="0" y="0"/>
            <a:ext cx="12961938"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Text Placeholder 9"/>
          <p:cNvSpPr>
            <a:spLocks noGrp="1"/>
          </p:cNvSpPr>
          <p:nvPr>
            <p:ph type="body" sz="quarter" idx="13"/>
          </p:nvPr>
        </p:nvSpPr>
        <p:spPr>
          <a:xfrm>
            <a:off x="3264590" y="3176571"/>
            <a:ext cx="8095422" cy="504858"/>
          </a:xfrm>
          <a:prstGeom prst="rect">
            <a:avLst/>
          </a:prstGeom>
        </p:spPr>
        <p:txBody>
          <a:bodyPr lIns="0" tIns="0" rIns="0" bIns="0">
            <a:no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Rectangle 6"/>
          <p:cNvSpPr/>
          <p:nvPr userDrawn="1"/>
        </p:nvSpPr>
        <p:spPr>
          <a:xfrm>
            <a:off x="1686174" y="2620372"/>
            <a:ext cx="1718006" cy="1392059"/>
          </a:xfrm>
          <a:prstGeom prst="rect">
            <a:avLst/>
          </a:prstGeom>
          <a:blipFill dpi="0" rotWithShape="1">
            <a:blip r:embed="rId3"/>
            <a:srcRect/>
            <a:stretch>
              <a:fillRect l="6" t="-1" r="-1" b="-147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Rectangle 9"/>
          <p:cNvSpPr/>
          <p:nvPr userDrawn="1"/>
        </p:nvSpPr>
        <p:spPr>
          <a:xfrm>
            <a:off x="1508938" y="3970521"/>
            <a:ext cx="9851073" cy="83816"/>
          </a:xfrm>
          <a:prstGeom prst="rect">
            <a:avLst/>
          </a:prstGeom>
          <a:solidFill>
            <a:srgbClr val="931A1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Tree>
    <p:extLst>
      <p:ext uri="{BB962C8B-B14F-4D97-AF65-F5344CB8AC3E}">
        <p14:creationId xmlns:p14="http://schemas.microsoft.com/office/powerpoint/2010/main" val="3742841355"/>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Option 2">
    <p:spTree>
      <p:nvGrpSpPr>
        <p:cNvPr id="1" name=""/>
        <p:cNvGrpSpPr/>
        <p:nvPr/>
      </p:nvGrpSpPr>
      <p:grpSpPr>
        <a:xfrm>
          <a:off x="0" y="0"/>
          <a:ext cx="0" cy="0"/>
          <a:chOff x="0" y="0"/>
          <a:chExt cx="0" cy="0"/>
        </a:xfrm>
      </p:grpSpPr>
      <p:sp>
        <p:nvSpPr>
          <p:cNvPr id="2" name="Rectangle 1"/>
          <p:cNvSpPr/>
          <p:nvPr userDrawn="1"/>
        </p:nvSpPr>
        <p:spPr>
          <a:xfrm>
            <a:off x="0" y="0"/>
            <a:ext cx="12961938"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2941" t="288" b="11354"/>
          <a:stretch/>
        </p:blipFill>
        <p:spPr>
          <a:xfrm>
            <a:off x="1" y="19050"/>
            <a:ext cx="9523976" cy="6819900"/>
          </a:xfrm>
          <a:prstGeom prst="rect">
            <a:avLst/>
          </a:prstGeom>
          <a:effectLst>
            <a:outerShdw blurRad="50800" dist="38100" dir="5400000" algn="t" rotWithShape="0">
              <a:prstClr val="black">
                <a:alpha val="40000"/>
              </a:prstClr>
            </a:outerShdw>
          </a:effectLst>
        </p:spPr>
      </p:pic>
      <p:sp>
        <p:nvSpPr>
          <p:cNvPr id="5" name="Text Placeholder 9"/>
          <p:cNvSpPr>
            <a:spLocks noGrp="1"/>
          </p:cNvSpPr>
          <p:nvPr>
            <p:ph type="body" sz="quarter" idx="13"/>
          </p:nvPr>
        </p:nvSpPr>
        <p:spPr>
          <a:xfrm>
            <a:off x="5805868" y="4134195"/>
            <a:ext cx="6832021" cy="818807"/>
          </a:xfrm>
          <a:prstGeom prst="rect">
            <a:avLst/>
          </a:prstGeom>
        </p:spPr>
        <p:txBody>
          <a:bodyPr lIns="0" tIns="0" rIns="0" bIns="0">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081459075"/>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qua Header">
    <p:spTree>
      <p:nvGrpSpPr>
        <p:cNvPr id="1" name=""/>
        <p:cNvGrpSpPr/>
        <p:nvPr/>
      </p:nvGrpSpPr>
      <p:grpSpPr>
        <a:xfrm>
          <a:off x="0" y="0"/>
          <a:ext cx="0" cy="0"/>
          <a:chOff x="0" y="0"/>
          <a:chExt cx="0" cy="0"/>
        </a:xfrm>
      </p:grpSpPr>
      <p:sp>
        <p:nvSpPr>
          <p:cNvPr id="8" name="Rectangle 7"/>
          <p:cNvSpPr/>
          <p:nvPr/>
        </p:nvSpPr>
        <p:spPr>
          <a:xfrm>
            <a:off x="0" y="-2"/>
            <a:ext cx="12961938" cy="822960"/>
          </a:xfrm>
          <a:prstGeom prst="rect">
            <a:avLst/>
          </a:prstGeom>
          <a:solidFill>
            <a:schemeClr val="accent5"/>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Text Placeholder 9"/>
          <p:cNvSpPr>
            <a:spLocks noGrp="1"/>
          </p:cNvSpPr>
          <p:nvPr>
            <p:ph type="body" sz="quarter" idx="13"/>
          </p:nvPr>
        </p:nvSpPr>
        <p:spPr>
          <a:xfrm>
            <a:off x="244547" y="203817"/>
            <a:ext cx="12429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 name="Text Placeholder 3"/>
          <p:cNvSpPr>
            <a:spLocks noGrp="1"/>
          </p:cNvSpPr>
          <p:nvPr>
            <p:ph type="body" sz="quarter" idx="15"/>
          </p:nvPr>
        </p:nvSpPr>
        <p:spPr>
          <a:xfrm>
            <a:off x="2012689" y="6499276"/>
            <a:ext cx="10211418"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2143296" y="6398559"/>
            <a:ext cx="62546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dirty="0">
              <a:solidFill>
                <a:srgbClr val="16181A">
                  <a:lumMod val="25000"/>
                </a:srgbClr>
              </a:solidFill>
            </a:endParaRPr>
          </a:p>
        </p:txBody>
      </p:sp>
      <p:sp>
        <p:nvSpPr>
          <p:cNvPr id="12" name="Text Placeholder 13"/>
          <p:cNvSpPr>
            <a:spLocks noGrp="1"/>
          </p:cNvSpPr>
          <p:nvPr>
            <p:ph type="body" sz="quarter" idx="14"/>
          </p:nvPr>
        </p:nvSpPr>
        <p:spPr>
          <a:xfrm>
            <a:off x="284431" y="958048"/>
            <a:ext cx="12347595"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1571232209"/>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Dark Blue Header">
    <p:spTree>
      <p:nvGrpSpPr>
        <p:cNvPr id="1" name=""/>
        <p:cNvGrpSpPr/>
        <p:nvPr/>
      </p:nvGrpSpPr>
      <p:grpSpPr>
        <a:xfrm>
          <a:off x="0" y="0"/>
          <a:ext cx="0" cy="0"/>
          <a:chOff x="0" y="0"/>
          <a:chExt cx="0" cy="0"/>
        </a:xfrm>
      </p:grpSpPr>
      <p:sp>
        <p:nvSpPr>
          <p:cNvPr id="8" name="Rectangle 7"/>
          <p:cNvSpPr/>
          <p:nvPr/>
        </p:nvSpPr>
        <p:spPr>
          <a:xfrm>
            <a:off x="0" y="-2"/>
            <a:ext cx="12961938" cy="822960"/>
          </a:xfrm>
          <a:prstGeom prst="rect">
            <a:avLst/>
          </a:prstGeom>
          <a:solidFill>
            <a:schemeClr val="tx2">
              <a:lumMod val="50000"/>
            </a:schemeClr>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Text Placeholder 9"/>
          <p:cNvSpPr>
            <a:spLocks noGrp="1"/>
          </p:cNvSpPr>
          <p:nvPr>
            <p:ph type="body" sz="quarter" idx="13"/>
          </p:nvPr>
        </p:nvSpPr>
        <p:spPr>
          <a:xfrm>
            <a:off x="244547" y="203817"/>
            <a:ext cx="12429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 name="Text Placeholder 3"/>
          <p:cNvSpPr>
            <a:spLocks noGrp="1"/>
          </p:cNvSpPr>
          <p:nvPr>
            <p:ph type="body" sz="quarter" idx="15"/>
          </p:nvPr>
        </p:nvSpPr>
        <p:spPr>
          <a:xfrm>
            <a:off x="2012689" y="6499276"/>
            <a:ext cx="10211418"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2143296" y="6398559"/>
            <a:ext cx="62546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dirty="0">
              <a:solidFill>
                <a:srgbClr val="16181A">
                  <a:lumMod val="25000"/>
                </a:srgbClr>
              </a:solidFill>
            </a:endParaRPr>
          </a:p>
        </p:txBody>
      </p:sp>
      <p:sp>
        <p:nvSpPr>
          <p:cNvPr id="12" name="Text Placeholder 13"/>
          <p:cNvSpPr>
            <a:spLocks noGrp="1"/>
          </p:cNvSpPr>
          <p:nvPr>
            <p:ph type="body" sz="quarter" idx="14"/>
          </p:nvPr>
        </p:nvSpPr>
        <p:spPr>
          <a:xfrm>
            <a:off x="284431" y="958048"/>
            <a:ext cx="12347595"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2744661118"/>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Green Header">
    <p:spTree>
      <p:nvGrpSpPr>
        <p:cNvPr id="1" name=""/>
        <p:cNvGrpSpPr/>
        <p:nvPr/>
      </p:nvGrpSpPr>
      <p:grpSpPr>
        <a:xfrm>
          <a:off x="0" y="0"/>
          <a:ext cx="0" cy="0"/>
          <a:chOff x="0" y="0"/>
          <a:chExt cx="0" cy="0"/>
        </a:xfrm>
      </p:grpSpPr>
      <p:sp>
        <p:nvSpPr>
          <p:cNvPr id="8" name="Rectangle 7"/>
          <p:cNvSpPr/>
          <p:nvPr/>
        </p:nvSpPr>
        <p:spPr>
          <a:xfrm>
            <a:off x="0" y="-2"/>
            <a:ext cx="12961938" cy="822960"/>
          </a:xfrm>
          <a:prstGeom prst="rect">
            <a:avLst/>
          </a:prstGeom>
          <a:solidFill>
            <a:srgbClr val="00997C"/>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Text Placeholder 9"/>
          <p:cNvSpPr>
            <a:spLocks noGrp="1"/>
          </p:cNvSpPr>
          <p:nvPr>
            <p:ph type="body" sz="quarter" idx="13"/>
          </p:nvPr>
        </p:nvSpPr>
        <p:spPr>
          <a:xfrm>
            <a:off x="244547" y="203817"/>
            <a:ext cx="12429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 name="Text Placeholder 3"/>
          <p:cNvSpPr>
            <a:spLocks noGrp="1"/>
          </p:cNvSpPr>
          <p:nvPr>
            <p:ph type="body" sz="quarter" idx="15"/>
          </p:nvPr>
        </p:nvSpPr>
        <p:spPr>
          <a:xfrm>
            <a:off x="2012689" y="6499276"/>
            <a:ext cx="10211418"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2143296" y="6398559"/>
            <a:ext cx="62546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dirty="0">
              <a:solidFill>
                <a:srgbClr val="16181A">
                  <a:lumMod val="25000"/>
                </a:srgbClr>
              </a:solidFill>
            </a:endParaRPr>
          </a:p>
        </p:txBody>
      </p:sp>
      <p:sp>
        <p:nvSpPr>
          <p:cNvPr id="12" name="Text Placeholder 13"/>
          <p:cNvSpPr>
            <a:spLocks noGrp="1"/>
          </p:cNvSpPr>
          <p:nvPr>
            <p:ph type="body" sz="quarter" idx="14"/>
          </p:nvPr>
        </p:nvSpPr>
        <p:spPr>
          <a:xfrm>
            <a:off x="284431" y="958048"/>
            <a:ext cx="12347595"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3775900245"/>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752611" y="6356355"/>
            <a:ext cx="2916436" cy="365125"/>
          </a:xfrm>
          <a:prstGeom prst="rect">
            <a:avLst/>
          </a:prstGeom>
        </p:spPr>
        <p:txBody>
          <a:bodyPr vert="horz" lIns="91440" tIns="45720" rIns="91440" bIns="45720" rtlCol="0" anchor="ctr"/>
          <a:lstStyle>
            <a:lvl1pPr algn="r">
              <a:defRPr sz="900">
                <a:solidFill>
                  <a:schemeClr val="bg2">
                    <a:lumMod val="25000"/>
                  </a:schemeClr>
                </a:solidFill>
                <a:latin typeface="+mj-lt"/>
              </a:defRPr>
            </a:lvl1pPr>
          </a:lstStyle>
          <a:p>
            <a:fld id="{BF23628F-A5FA-4BCB-A370-58EE698AF935}" type="slidenum">
              <a:rPr lang="en-US" smtClean="0">
                <a:solidFill>
                  <a:srgbClr val="16181A">
                    <a:lumMod val="25000"/>
                  </a:srgbClr>
                </a:solidFill>
              </a:rPr>
              <a:pPr/>
              <a:t>‹#›</a:t>
            </a:fld>
            <a:endParaRPr lang="en-US" dirty="0">
              <a:solidFill>
                <a:srgbClr val="16181A">
                  <a:lumMod val="25000"/>
                </a:srgbClr>
              </a:solidFill>
            </a:endParaRPr>
          </a:p>
        </p:txBody>
      </p:sp>
    </p:spTree>
    <p:extLst>
      <p:ext uri="{BB962C8B-B14F-4D97-AF65-F5344CB8AC3E}">
        <p14:creationId xmlns:p14="http://schemas.microsoft.com/office/powerpoint/2010/main" val="1317413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803" y="585216"/>
            <a:ext cx="10333905"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88803" y="2286000"/>
            <a:ext cx="10333904"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88803" y="6470704"/>
            <a:ext cx="2290178"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C1612EF1-2B08-4E40-87EF-125AE8D43AA2}" type="datetimeFigureOut">
              <a:rPr lang="en-US" smtClean="0">
                <a:solidFill>
                  <a:prstClr val="black">
                    <a:lumMod val="90000"/>
                    <a:lumOff val="10000"/>
                  </a:prstClr>
                </a:solidFill>
              </a:rPr>
              <a:pPr defTabSz="457200"/>
              <a:t>7/24/2018</a:t>
            </a:fld>
            <a:endParaRPr lang="en-US">
              <a:solidFill>
                <a:prstClr val="black">
                  <a:lumMod val="90000"/>
                  <a:lumOff val="10000"/>
                </a:prstClr>
              </a:solidFill>
            </a:endParaRPr>
          </a:p>
        </p:txBody>
      </p:sp>
      <p:sp>
        <p:nvSpPr>
          <p:cNvPr id="5" name="Footer Placeholder 4"/>
          <p:cNvSpPr>
            <a:spLocks noGrp="1"/>
          </p:cNvSpPr>
          <p:nvPr>
            <p:ph type="ftr" sz="quarter" idx="3"/>
          </p:nvPr>
        </p:nvSpPr>
        <p:spPr>
          <a:xfrm>
            <a:off x="5148769" y="6470704"/>
            <a:ext cx="6274141"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a:solidFill>
                <a:prstClr val="black">
                  <a:lumMod val="90000"/>
                  <a:lumOff val="10000"/>
                </a:prstClr>
              </a:solidFill>
            </a:endParaRPr>
          </a:p>
        </p:txBody>
      </p:sp>
      <p:sp>
        <p:nvSpPr>
          <p:cNvPr id="6" name="Slide Number Placeholder 5"/>
          <p:cNvSpPr>
            <a:spLocks noGrp="1"/>
          </p:cNvSpPr>
          <p:nvPr>
            <p:ph type="sldNum" sz="quarter" idx="4"/>
          </p:nvPr>
        </p:nvSpPr>
        <p:spPr>
          <a:xfrm>
            <a:off x="11521723" y="6470704"/>
            <a:ext cx="1035154"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83A5869F-E52B-426D-8710-1D6C21F840DB}" type="slidenum">
              <a:rPr lang="en-US" smtClean="0">
                <a:solidFill>
                  <a:prstClr val="black">
                    <a:lumMod val="90000"/>
                    <a:lumOff val="10000"/>
                  </a:prstClr>
                </a:solidFill>
              </a:rPr>
              <a:pPr defTabSz="457200"/>
              <a:t>‹#›</a:t>
            </a:fld>
            <a:endParaRPr lang="en-US">
              <a:solidFill>
                <a:prstClr val="black">
                  <a:lumMod val="90000"/>
                  <a:lumOff val="10000"/>
                </a:prstClr>
              </a:solidFill>
            </a:endParaRPr>
          </a:p>
        </p:txBody>
      </p:sp>
      <p:cxnSp>
        <p:nvCxnSpPr>
          <p:cNvPr id="7" name="Straight Connector 6"/>
          <p:cNvCxnSpPr/>
          <p:nvPr/>
        </p:nvCxnSpPr>
        <p:spPr>
          <a:xfrm flipV="1">
            <a:off x="810121"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9ECADC76-1094-4BA3-A1B2-723026B3B8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318702" y="209145"/>
            <a:ext cx="1306311" cy="869930"/>
          </a:xfrm>
          <a:prstGeom prst="rect">
            <a:avLst/>
          </a:prstGeom>
        </p:spPr>
      </p:pic>
    </p:spTree>
    <p:extLst>
      <p:ext uri="{BB962C8B-B14F-4D97-AF65-F5344CB8AC3E}">
        <p14:creationId xmlns:p14="http://schemas.microsoft.com/office/powerpoint/2010/main" val="20731887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800" kern="1200">
          <a:solidFill>
            <a:schemeClr val="tx1"/>
          </a:solidFill>
          <a:latin typeface="+mn-lt"/>
          <a:ea typeface="+mn-ea"/>
          <a:cs typeface="+mn-cs"/>
        </a:defRPr>
      </a:lvl1pPr>
      <a:lvl2pPr marL="182880" indent="-182880" algn="l" defTabSz="914400" rtl="0" eaLnBrk="1" latinLnBrk="0" hangingPunct="1">
        <a:lnSpc>
          <a:spcPct val="90000"/>
        </a:lnSpc>
        <a:spcBef>
          <a:spcPts val="200"/>
        </a:spcBef>
        <a:spcAft>
          <a:spcPts val="400"/>
        </a:spcAft>
        <a:buClr>
          <a:schemeClr val="accent2"/>
        </a:buClr>
        <a:buFont typeface="Wingdings 3" pitchFamily="18" charset="2"/>
        <a:buChar char=""/>
        <a:defRPr sz="2800" kern="1200">
          <a:solidFill>
            <a:schemeClr val="tx1"/>
          </a:solidFill>
          <a:latin typeface="+mn-lt"/>
          <a:ea typeface="+mn-ea"/>
          <a:cs typeface="+mn-cs"/>
        </a:defRPr>
      </a:lvl2pPr>
      <a:lvl3pPr marL="182880" indent="-182880" algn="l" defTabSz="914400" rtl="0" eaLnBrk="1" latinLnBrk="0" hangingPunct="1">
        <a:lnSpc>
          <a:spcPct val="90000"/>
        </a:lnSpc>
        <a:spcBef>
          <a:spcPts val="200"/>
        </a:spcBef>
        <a:spcAft>
          <a:spcPts val="400"/>
        </a:spcAft>
        <a:buClr>
          <a:schemeClr val="accent2"/>
        </a:buClr>
        <a:buFont typeface="Wingdings 3" pitchFamily="18" charset="2"/>
        <a:buChar char=""/>
        <a:defRPr sz="2800" kern="1200">
          <a:solidFill>
            <a:schemeClr val="tx1"/>
          </a:solidFill>
          <a:latin typeface="+mn-lt"/>
          <a:ea typeface="+mn-ea"/>
          <a:cs typeface="+mn-cs"/>
        </a:defRPr>
      </a:lvl3pPr>
      <a:lvl4pPr marL="182880" indent="-182880" algn="l" defTabSz="914400" rtl="0" eaLnBrk="1" latinLnBrk="0" hangingPunct="1">
        <a:lnSpc>
          <a:spcPct val="90000"/>
        </a:lnSpc>
        <a:spcBef>
          <a:spcPts val="200"/>
        </a:spcBef>
        <a:spcAft>
          <a:spcPts val="400"/>
        </a:spcAft>
        <a:buClr>
          <a:schemeClr val="accent2"/>
        </a:buClr>
        <a:buFont typeface="Wingdings 3" pitchFamily="18" charset="2"/>
        <a:buChar char=""/>
        <a:defRPr sz="2800" kern="1200">
          <a:solidFill>
            <a:schemeClr val="tx1"/>
          </a:solidFill>
          <a:latin typeface="+mn-lt"/>
          <a:ea typeface="+mn-ea"/>
          <a:cs typeface="+mn-cs"/>
        </a:defRPr>
      </a:lvl4pPr>
      <a:lvl5pPr marL="182880" indent="-182880" algn="l" defTabSz="914400" rtl="0" eaLnBrk="1" latinLnBrk="0" hangingPunct="1">
        <a:lnSpc>
          <a:spcPct val="90000"/>
        </a:lnSpc>
        <a:spcBef>
          <a:spcPts val="200"/>
        </a:spcBef>
        <a:spcAft>
          <a:spcPts val="400"/>
        </a:spcAft>
        <a:buClr>
          <a:schemeClr val="accent2"/>
        </a:buClr>
        <a:buFont typeface="Wingdings 3" pitchFamily="18" charset="2"/>
        <a:buChar char=""/>
        <a:defRPr sz="2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803" y="585216"/>
            <a:ext cx="10333905"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88803" y="2286000"/>
            <a:ext cx="10333904"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88803" y="6470704"/>
            <a:ext cx="2290178"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C1612EF1-2B08-4E40-87EF-125AE8D43AA2}" type="datetimeFigureOut">
              <a:rPr lang="en-US" smtClean="0">
                <a:solidFill>
                  <a:prstClr val="black">
                    <a:lumMod val="90000"/>
                    <a:lumOff val="10000"/>
                  </a:prstClr>
                </a:solidFill>
              </a:rPr>
              <a:pPr defTabSz="457200"/>
              <a:t>7/24/2018</a:t>
            </a:fld>
            <a:endParaRPr lang="en-US">
              <a:solidFill>
                <a:prstClr val="black">
                  <a:lumMod val="90000"/>
                  <a:lumOff val="10000"/>
                </a:prstClr>
              </a:solidFill>
            </a:endParaRPr>
          </a:p>
        </p:txBody>
      </p:sp>
      <p:sp>
        <p:nvSpPr>
          <p:cNvPr id="5" name="Footer Placeholder 4"/>
          <p:cNvSpPr>
            <a:spLocks noGrp="1"/>
          </p:cNvSpPr>
          <p:nvPr>
            <p:ph type="ftr" sz="quarter" idx="3"/>
          </p:nvPr>
        </p:nvSpPr>
        <p:spPr>
          <a:xfrm>
            <a:off x="5148769" y="6470704"/>
            <a:ext cx="6274141"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a:solidFill>
                <a:prstClr val="black">
                  <a:lumMod val="90000"/>
                  <a:lumOff val="10000"/>
                </a:prstClr>
              </a:solidFill>
            </a:endParaRPr>
          </a:p>
        </p:txBody>
      </p:sp>
      <p:sp>
        <p:nvSpPr>
          <p:cNvPr id="6" name="Slide Number Placeholder 5"/>
          <p:cNvSpPr>
            <a:spLocks noGrp="1"/>
          </p:cNvSpPr>
          <p:nvPr>
            <p:ph type="sldNum" sz="quarter" idx="4"/>
          </p:nvPr>
        </p:nvSpPr>
        <p:spPr>
          <a:xfrm>
            <a:off x="11521723" y="6470704"/>
            <a:ext cx="1035154"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83A5869F-E52B-426D-8710-1D6C21F840DB}" type="slidenum">
              <a:rPr lang="en-US" smtClean="0">
                <a:solidFill>
                  <a:prstClr val="black">
                    <a:lumMod val="90000"/>
                    <a:lumOff val="10000"/>
                  </a:prstClr>
                </a:solidFill>
              </a:rPr>
              <a:pPr defTabSz="457200"/>
              <a:t>‹#›</a:t>
            </a:fld>
            <a:endParaRPr lang="en-US">
              <a:solidFill>
                <a:prstClr val="black">
                  <a:lumMod val="90000"/>
                  <a:lumOff val="10000"/>
                </a:prstClr>
              </a:solidFill>
            </a:endParaRPr>
          </a:p>
        </p:txBody>
      </p:sp>
      <p:cxnSp>
        <p:nvCxnSpPr>
          <p:cNvPr id="7" name="Straight Connector 6"/>
          <p:cNvCxnSpPr/>
          <p:nvPr/>
        </p:nvCxnSpPr>
        <p:spPr>
          <a:xfrm flipV="1">
            <a:off x="810121"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9ECADC76-1094-4BA3-A1B2-723026B3B8C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318702" y="209145"/>
            <a:ext cx="1306311" cy="869930"/>
          </a:xfrm>
          <a:prstGeom prst="rect">
            <a:avLst/>
          </a:prstGeom>
        </p:spPr>
      </p:pic>
    </p:spTree>
    <p:extLst>
      <p:ext uri="{BB962C8B-B14F-4D97-AF65-F5344CB8AC3E}">
        <p14:creationId xmlns:p14="http://schemas.microsoft.com/office/powerpoint/2010/main" val="200961746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800" kern="1200">
          <a:solidFill>
            <a:schemeClr val="tx1"/>
          </a:solidFill>
          <a:latin typeface="+mn-lt"/>
          <a:ea typeface="+mn-ea"/>
          <a:cs typeface="+mn-cs"/>
        </a:defRPr>
      </a:lvl1pPr>
      <a:lvl2pPr marL="182880" indent="-182880" algn="l" defTabSz="914400" rtl="0" eaLnBrk="1" latinLnBrk="0" hangingPunct="1">
        <a:lnSpc>
          <a:spcPct val="90000"/>
        </a:lnSpc>
        <a:spcBef>
          <a:spcPts val="200"/>
        </a:spcBef>
        <a:spcAft>
          <a:spcPts val="400"/>
        </a:spcAft>
        <a:buClr>
          <a:schemeClr val="accent2"/>
        </a:buClr>
        <a:buFont typeface="Wingdings 3" pitchFamily="18" charset="2"/>
        <a:buChar char=""/>
        <a:defRPr sz="2800" kern="1200">
          <a:solidFill>
            <a:schemeClr val="tx1"/>
          </a:solidFill>
          <a:latin typeface="+mn-lt"/>
          <a:ea typeface="+mn-ea"/>
          <a:cs typeface="+mn-cs"/>
        </a:defRPr>
      </a:lvl2pPr>
      <a:lvl3pPr marL="182880" indent="-182880" algn="l" defTabSz="914400" rtl="0" eaLnBrk="1" latinLnBrk="0" hangingPunct="1">
        <a:lnSpc>
          <a:spcPct val="90000"/>
        </a:lnSpc>
        <a:spcBef>
          <a:spcPts val="200"/>
        </a:spcBef>
        <a:spcAft>
          <a:spcPts val="400"/>
        </a:spcAft>
        <a:buClr>
          <a:schemeClr val="accent2"/>
        </a:buClr>
        <a:buFont typeface="Wingdings 3" pitchFamily="18" charset="2"/>
        <a:buChar char=""/>
        <a:defRPr sz="2800" kern="1200">
          <a:solidFill>
            <a:schemeClr val="tx1"/>
          </a:solidFill>
          <a:latin typeface="+mn-lt"/>
          <a:ea typeface="+mn-ea"/>
          <a:cs typeface="+mn-cs"/>
        </a:defRPr>
      </a:lvl3pPr>
      <a:lvl4pPr marL="182880" indent="-182880" algn="l" defTabSz="914400" rtl="0" eaLnBrk="1" latinLnBrk="0" hangingPunct="1">
        <a:lnSpc>
          <a:spcPct val="90000"/>
        </a:lnSpc>
        <a:spcBef>
          <a:spcPts val="200"/>
        </a:spcBef>
        <a:spcAft>
          <a:spcPts val="400"/>
        </a:spcAft>
        <a:buClr>
          <a:schemeClr val="accent2"/>
        </a:buClr>
        <a:buFont typeface="Wingdings 3" pitchFamily="18" charset="2"/>
        <a:buChar char=""/>
        <a:defRPr sz="2800" kern="1200">
          <a:solidFill>
            <a:schemeClr val="tx1"/>
          </a:solidFill>
          <a:latin typeface="+mn-lt"/>
          <a:ea typeface="+mn-ea"/>
          <a:cs typeface="+mn-cs"/>
        </a:defRPr>
      </a:lvl4pPr>
      <a:lvl5pPr marL="182880" indent="-182880" algn="l" defTabSz="914400" rtl="0" eaLnBrk="1" latinLnBrk="0" hangingPunct="1">
        <a:lnSpc>
          <a:spcPct val="90000"/>
        </a:lnSpc>
        <a:spcBef>
          <a:spcPts val="200"/>
        </a:spcBef>
        <a:spcAft>
          <a:spcPts val="400"/>
        </a:spcAft>
        <a:buClr>
          <a:schemeClr val="accent2"/>
        </a:buClr>
        <a:buFont typeface="Wingdings 3" pitchFamily="18" charset="2"/>
        <a:buChar char=""/>
        <a:defRPr sz="2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697" y="4960137"/>
            <a:ext cx="8509611" cy="1780632"/>
          </a:xfrm>
        </p:spPr>
        <p:txBody>
          <a:bodyPr>
            <a:normAutofit/>
          </a:bodyPr>
          <a:lstStyle/>
          <a:p>
            <a:r>
              <a:rPr lang="en-US" cap="none" dirty="0" err="1"/>
              <a:t>MoH</a:t>
            </a:r>
            <a:r>
              <a:rPr lang="en-US" cap="none" dirty="0"/>
              <a:t> </a:t>
            </a:r>
            <a:r>
              <a:rPr lang="en-US" dirty="0"/>
              <a:t>leading the design and scale up of</a:t>
            </a:r>
            <a:r>
              <a:rPr lang="en-US" cap="none" dirty="0"/>
              <a:t> </a:t>
            </a:r>
            <a:r>
              <a:rPr lang="en-US" cap="none" dirty="0" err="1"/>
              <a:t>PrEP</a:t>
            </a:r>
            <a:r>
              <a:rPr lang="en-US" cap="none" dirty="0"/>
              <a:t> </a:t>
            </a:r>
            <a:r>
              <a:rPr lang="en-US" dirty="0"/>
              <a:t>in </a:t>
            </a:r>
            <a:r>
              <a:rPr lang="en-US" dirty="0" err="1"/>
              <a:t>eswatini</a:t>
            </a:r>
            <a:endParaRPr lang="en-US" dirty="0"/>
          </a:p>
        </p:txBody>
      </p:sp>
      <p:pic>
        <p:nvPicPr>
          <p:cNvPr id="4" name="Picture 3">
            <a:extLst>
              <a:ext uri="{FF2B5EF4-FFF2-40B4-BE49-F238E27FC236}">
                <a16:creationId xmlns="" xmlns:a16="http://schemas.microsoft.com/office/drawing/2014/main" id="{F749BF69-F3AA-4507-A786-1241A5383B3D}"/>
              </a:ext>
            </a:extLst>
          </p:cNvPr>
          <p:cNvPicPr>
            <a:picLocks noChangeAspect="1"/>
          </p:cNvPicPr>
          <p:nvPr/>
        </p:nvPicPr>
        <p:blipFill>
          <a:blip r:embed="rId3"/>
          <a:stretch>
            <a:fillRect/>
          </a:stretch>
        </p:blipFill>
        <p:spPr>
          <a:xfrm>
            <a:off x="11274782" y="6064131"/>
            <a:ext cx="1189193" cy="531639"/>
          </a:xfrm>
          <a:prstGeom prst="rect">
            <a:avLst/>
          </a:prstGeom>
        </p:spPr>
      </p:pic>
      <p:sp>
        <p:nvSpPr>
          <p:cNvPr id="6" name="Title 1">
            <a:extLst>
              <a:ext uri="{FF2B5EF4-FFF2-40B4-BE49-F238E27FC236}">
                <a16:creationId xmlns="" xmlns:a16="http://schemas.microsoft.com/office/drawing/2014/main" id="{F7474F94-D7A2-41D2-BBDB-539B52CC5E6B}"/>
              </a:ext>
            </a:extLst>
          </p:cNvPr>
          <p:cNvSpPr txBox="1">
            <a:spLocks/>
          </p:cNvSpPr>
          <p:nvPr/>
        </p:nvSpPr>
        <p:spPr>
          <a:xfrm>
            <a:off x="8884903" y="5276198"/>
            <a:ext cx="2400666" cy="1319571"/>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all" spc="200" baseline="0">
                <a:solidFill>
                  <a:schemeClr val="tx1">
                    <a:lumMod val="90000"/>
                    <a:lumOff val="10000"/>
                  </a:schemeClr>
                </a:solidFill>
                <a:latin typeface="+mj-lt"/>
                <a:ea typeface="+mj-ea"/>
                <a:cs typeface="+mj-cs"/>
              </a:defRPr>
            </a:lvl1pPr>
          </a:lstStyle>
          <a:p>
            <a:r>
              <a:rPr lang="en-US" sz="1800" dirty="0"/>
              <a:t>July 24, </a:t>
            </a:r>
            <a:r>
              <a:rPr lang="en-US" sz="1800" dirty="0" smtClean="0"/>
              <a:t>2018</a:t>
            </a:r>
          </a:p>
          <a:p>
            <a:endParaRPr lang="en-US" sz="1800" dirty="0" smtClean="0"/>
          </a:p>
          <a:p>
            <a:r>
              <a:rPr lang="en-US" sz="1800" dirty="0" smtClean="0"/>
              <a:t>Sindy Matse</a:t>
            </a:r>
          </a:p>
          <a:p>
            <a:r>
              <a:rPr lang="en-US" sz="1800" dirty="0" smtClean="0"/>
              <a:t>Ministry of Health</a:t>
            </a:r>
            <a:endParaRPr lang="en-US" sz="1800" dirty="0"/>
          </a:p>
        </p:txBody>
      </p:sp>
      <p:pic>
        <p:nvPicPr>
          <p:cNvPr id="7" name="Picture 2" descr="http://photos.america.gov/galleries/swaziland/338457/shongwedm/2008-09-16%20PEPFAR%20Swaziland%20Logo%20-%20high%20resolution.jpg">
            <a:extLst>
              <a:ext uri="{FF2B5EF4-FFF2-40B4-BE49-F238E27FC236}">
                <a16:creationId xmlns="" xmlns:a16="http://schemas.microsoft.com/office/drawing/2014/main" id="{F67DD2E8-7C04-4623-91B2-BCC121D768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5569" y="4792591"/>
            <a:ext cx="1167618" cy="89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F51957-926E-4945-85BA-E9770EE2E2FC}"/>
              </a:ext>
            </a:extLst>
          </p:cNvPr>
          <p:cNvSpPr>
            <a:spLocks noGrp="1"/>
          </p:cNvSpPr>
          <p:nvPr>
            <p:ph type="title"/>
          </p:nvPr>
        </p:nvSpPr>
        <p:spPr/>
        <p:txBody>
          <a:bodyPr>
            <a:normAutofit/>
          </a:bodyPr>
          <a:lstStyle/>
          <a:p>
            <a:r>
              <a:rPr lang="en-ZA" dirty="0"/>
              <a:t>MSM and FSW</a:t>
            </a:r>
            <a:r>
              <a:rPr lang="en-ZA" cap="none" dirty="0"/>
              <a:t>s</a:t>
            </a:r>
            <a:r>
              <a:rPr lang="en-ZA" dirty="0"/>
              <a:t> and </a:t>
            </a:r>
            <a:r>
              <a:rPr lang="en-ZA" cap="none" dirty="0"/>
              <a:t>PrEP</a:t>
            </a:r>
            <a:r>
              <a:rPr lang="en-ZA" dirty="0"/>
              <a:t> – What is happening? </a:t>
            </a:r>
          </a:p>
        </p:txBody>
      </p:sp>
      <p:sp>
        <p:nvSpPr>
          <p:cNvPr id="8" name="Speech Bubble: Oval 7">
            <a:extLst>
              <a:ext uri="{FF2B5EF4-FFF2-40B4-BE49-F238E27FC236}">
                <a16:creationId xmlns="" xmlns:a16="http://schemas.microsoft.com/office/drawing/2014/main" id="{1F3C64F4-5520-45EB-9BCF-DBF7873241A3}"/>
              </a:ext>
            </a:extLst>
          </p:cNvPr>
          <p:cNvSpPr/>
          <p:nvPr/>
        </p:nvSpPr>
        <p:spPr>
          <a:xfrm flipH="1">
            <a:off x="2383106" y="1719629"/>
            <a:ext cx="4926088" cy="2432844"/>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t>
            </a:r>
            <a:r>
              <a:rPr lang="en-US" dirty="0">
                <a:latin typeface="Calibri" panose="020F0502020204030204" pitchFamily="34" charset="0"/>
                <a:cs typeface="Calibri" panose="020F0502020204030204" pitchFamily="34" charset="0"/>
              </a:rPr>
              <a:t>I started PrEP because I was encouraged by an Outreach Worker and I thought I needed it because sometimes I have unprotected sex with men.” – </a:t>
            </a:r>
            <a:r>
              <a:rPr lang="en-US" b="1" dirty="0">
                <a:latin typeface="Calibri" panose="020F0502020204030204" pitchFamily="34" charset="0"/>
                <a:cs typeface="Calibri" panose="020F0502020204030204" pitchFamily="34" charset="0"/>
              </a:rPr>
              <a:t>FSW from </a:t>
            </a:r>
            <a:r>
              <a:rPr lang="en-US" b="1" dirty="0" err="1">
                <a:latin typeface="Calibri" panose="020F0502020204030204" pitchFamily="34" charset="0"/>
                <a:cs typeface="Calibri" panose="020F0502020204030204" pitchFamily="34" charset="0"/>
              </a:rPr>
              <a:t>Eswatini</a:t>
            </a:r>
            <a:endParaRPr lang="en-ZA" b="1" dirty="0">
              <a:latin typeface="Calibri" panose="020F0502020204030204" pitchFamily="34" charset="0"/>
              <a:cs typeface="Calibri" panose="020F0502020204030204" pitchFamily="34" charset="0"/>
            </a:endParaRPr>
          </a:p>
        </p:txBody>
      </p:sp>
      <p:sp>
        <p:nvSpPr>
          <p:cNvPr id="11" name="Speech Bubble: Oval 10">
            <a:extLst>
              <a:ext uri="{FF2B5EF4-FFF2-40B4-BE49-F238E27FC236}">
                <a16:creationId xmlns="" xmlns:a16="http://schemas.microsoft.com/office/drawing/2014/main" id="{F411395A-6FF4-4404-828F-528DD464D052}"/>
              </a:ext>
            </a:extLst>
          </p:cNvPr>
          <p:cNvSpPr/>
          <p:nvPr/>
        </p:nvSpPr>
        <p:spPr>
          <a:xfrm>
            <a:off x="6985345" y="1578775"/>
            <a:ext cx="5153805" cy="2678592"/>
          </a:xfrm>
          <a:prstGeom prst="wedgeEllipseCallout">
            <a:avLst>
              <a:gd name="adj1" fmla="val -41699"/>
              <a:gd name="adj2" fmla="val 46835"/>
            </a:avLst>
          </a:prstGeom>
          <a:solidFill>
            <a:srgbClr val="396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a:t>
            </a:r>
            <a:r>
              <a:rPr lang="en-US" dirty="0">
                <a:latin typeface="Calibri" panose="020F0502020204030204" pitchFamily="34" charset="0"/>
                <a:cs typeface="Calibri" panose="020F0502020204030204" pitchFamily="34" charset="0"/>
              </a:rPr>
              <a:t> would like if there KP CBOs were also providing PrEP as some of the people they refer never get to the facilities or when they happen to go, they never say anything about their sexuality yet they are open in the CBOs”</a:t>
            </a:r>
            <a:r>
              <a:rPr lang="en-US" b="1" dirty="0">
                <a:latin typeface="Calibri" panose="020F0502020204030204" pitchFamily="34" charset="0"/>
                <a:cs typeface="Calibri" panose="020F0502020204030204" pitchFamily="34" charset="0"/>
              </a:rPr>
              <a:t>– MSM from </a:t>
            </a:r>
            <a:r>
              <a:rPr lang="en-US" b="1" dirty="0" err="1">
                <a:latin typeface="Calibri" panose="020F0502020204030204" pitchFamily="34" charset="0"/>
                <a:cs typeface="Calibri" panose="020F0502020204030204" pitchFamily="34" charset="0"/>
              </a:rPr>
              <a:t>Eswatini</a:t>
            </a:r>
            <a:endParaRPr lang="en-US" b="1" dirty="0">
              <a:latin typeface="Calibri" panose="020F0502020204030204" pitchFamily="34" charset="0"/>
              <a:cs typeface="Calibri" panose="020F0502020204030204" pitchFamily="34" charset="0"/>
            </a:endParaRPr>
          </a:p>
        </p:txBody>
      </p:sp>
      <p:sp>
        <p:nvSpPr>
          <p:cNvPr id="12" name="Speech Bubble: Oval 11">
            <a:extLst>
              <a:ext uri="{FF2B5EF4-FFF2-40B4-BE49-F238E27FC236}">
                <a16:creationId xmlns="" xmlns:a16="http://schemas.microsoft.com/office/drawing/2014/main" id="{3639A360-B19A-4C63-901D-A22EB69A6377}"/>
              </a:ext>
            </a:extLst>
          </p:cNvPr>
          <p:cNvSpPr/>
          <p:nvPr/>
        </p:nvSpPr>
        <p:spPr>
          <a:xfrm flipH="1">
            <a:off x="1182715" y="3981688"/>
            <a:ext cx="4696784" cy="2773074"/>
          </a:xfrm>
          <a:prstGeom prst="wedgeEllipseCallout">
            <a:avLst>
              <a:gd name="adj1" fmla="val -56421"/>
              <a:gd name="adj2" fmla="val 38251"/>
            </a:avLst>
          </a:prstGeom>
          <a:solidFill>
            <a:srgbClr val="D511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latin typeface="Calibri" panose="020F0502020204030204" pitchFamily="34" charset="0"/>
                <a:cs typeface="Calibri" panose="020F0502020204030204" pitchFamily="34" charset="0"/>
              </a:rPr>
              <a:t>“I think it should be encouraged to young girls before they are even exposed to HIV. Most girls are exposed after engaging in sex work so PrEP should target them as soon as possible.</a:t>
            </a:r>
            <a:r>
              <a:rPr lang="en-ZA"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FSW from </a:t>
            </a:r>
            <a:r>
              <a:rPr lang="en-US" b="1" dirty="0" err="1">
                <a:latin typeface="Calibri" panose="020F0502020204030204" pitchFamily="34" charset="0"/>
                <a:cs typeface="Calibri" panose="020F0502020204030204" pitchFamily="34" charset="0"/>
              </a:rPr>
              <a:t>Eswatini</a:t>
            </a:r>
            <a:endParaRPr lang="en-US" b="1" dirty="0">
              <a:latin typeface="Calibri" panose="020F0502020204030204" pitchFamily="34" charset="0"/>
              <a:cs typeface="Calibri" panose="020F0502020204030204" pitchFamily="34" charset="0"/>
            </a:endParaRPr>
          </a:p>
        </p:txBody>
      </p:sp>
      <p:sp>
        <p:nvSpPr>
          <p:cNvPr id="9" name="Speech Bubble: Oval 8">
            <a:extLst>
              <a:ext uri="{FF2B5EF4-FFF2-40B4-BE49-F238E27FC236}">
                <a16:creationId xmlns="" xmlns:a16="http://schemas.microsoft.com/office/drawing/2014/main" id="{47634215-236C-49CF-8D1F-B25D0A5430D4}"/>
              </a:ext>
            </a:extLst>
          </p:cNvPr>
          <p:cNvSpPr/>
          <p:nvPr/>
        </p:nvSpPr>
        <p:spPr>
          <a:xfrm>
            <a:off x="7201570" y="4152473"/>
            <a:ext cx="3831734" cy="2105800"/>
          </a:xfrm>
          <a:prstGeom prst="wedgeEllipseCallout">
            <a:avLst>
              <a:gd name="adj1" fmla="val -33384"/>
              <a:gd name="adj2" fmla="val 53275"/>
            </a:avLst>
          </a:prstGeom>
          <a:solidFill>
            <a:srgbClr val="F2B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PrEP is the best intervention we've had so far. – </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MSM from </a:t>
            </a: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Eswatini</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ZA" sz="2000" b="1" dirty="0">
              <a:solidFill>
                <a:schemeClr val="bg1"/>
              </a:solidFill>
            </a:endParaRPr>
          </a:p>
        </p:txBody>
      </p:sp>
    </p:spTree>
    <p:extLst>
      <p:ext uri="{BB962C8B-B14F-4D97-AF65-F5344CB8AC3E}">
        <p14:creationId xmlns:p14="http://schemas.microsoft.com/office/powerpoint/2010/main" val="156080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Lessons learned &amp; next steps</a:t>
            </a:r>
          </a:p>
        </p:txBody>
      </p:sp>
      <p:sp>
        <p:nvSpPr>
          <p:cNvPr id="3" name="Content Placeholder 2"/>
          <p:cNvSpPr>
            <a:spLocks noGrp="1"/>
          </p:cNvSpPr>
          <p:nvPr>
            <p:ph idx="1"/>
          </p:nvPr>
        </p:nvSpPr>
        <p:spPr>
          <a:xfrm>
            <a:off x="1088803" y="1870364"/>
            <a:ext cx="11262524" cy="4856017"/>
          </a:xfrm>
        </p:spPr>
        <p:txBody>
          <a:bodyPr>
            <a:normAutofit/>
          </a:bodyPr>
          <a:lstStyle/>
          <a:p>
            <a:pPr marL="0" indent="0">
              <a:buNone/>
            </a:pPr>
            <a:r>
              <a:rPr lang="en-ZA" dirty="0"/>
              <a:t>Lessons learned:</a:t>
            </a:r>
          </a:p>
          <a:p>
            <a:pPr marL="1097280" lvl="5" indent="-274320">
              <a:buFont typeface="Wingdings" panose="05000000000000000000" pitchFamily="2" charset="2"/>
              <a:buChar char="§"/>
            </a:pPr>
            <a:r>
              <a:rPr lang="en-ZA" sz="2400" dirty="0"/>
              <a:t>Allow the use of different service delivery points within facilities targeting different populations groups to reduce stigma and discrimination for certain populations  </a:t>
            </a:r>
          </a:p>
          <a:p>
            <a:pPr marL="1097280" lvl="5" indent="-274320">
              <a:buFont typeface="Wingdings" panose="05000000000000000000" pitchFamily="2" charset="2"/>
              <a:buChar char="§"/>
            </a:pPr>
            <a:r>
              <a:rPr lang="en-ZA" sz="2400" dirty="0"/>
              <a:t>Still hesitancy for HCWs treating KPs at clinics</a:t>
            </a:r>
          </a:p>
          <a:p>
            <a:pPr marL="1097280" lvl="5" indent="-274320">
              <a:buFont typeface="Wingdings" panose="05000000000000000000" pitchFamily="2" charset="2"/>
              <a:buChar char="§"/>
            </a:pPr>
            <a:r>
              <a:rPr lang="en-ZA" sz="2400" dirty="0"/>
              <a:t>Unable to document KPs accessing </a:t>
            </a:r>
            <a:r>
              <a:rPr lang="en-ZA" sz="2400" dirty="0" err="1"/>
              <a:t>PrEP</a:t>
            </a:r>
            <a:r>
              <a:rPr lang="en-ZA" sz="2400" dirty="0"/>
              <a:t> as disclosure at the clinic is a challenge </a:t>
            </a:r>
          </a:p>
          <a:p>
            <a:pPr marL="0" indent="0">
              <a:buNone/>
            </a:pPr>
            <a:r>
              <a:rPr lang="en-ZA" dirty="0"/>
              <a:t>Next steps:</a:t>
            </a:r>
            <a:r>
              <a:rPr lang="en-ZA" sz="3100" dirty="0"/>
              <a:t> </a:t>
            </a:r>
          </a:p>
          <a:p>
            <a:pPr marL="1097280" lvl="5" indent="-274320">
              <a:buFont typeface="Wingdings" panose="05000000000000000000" pitchFamily="2" charset="2"/>
              <a:buChar char="§"/>
            </a:pPr>
            <a:r>
              <a:rPr lang="en-ZA" sz="2400" dirty="0"/>
              <a:t>Develop a communication strategy for community mobilization to be used by all partners – focus demand creation at the community level for target populations</a:t>
            </a:r>
          </a:p>
          <a:p>
            <a:pPr marL="1097280" lvl="5" indent="-274320">
              <a:buFont typeface="Wingdings" panose="05000000000000000000" pitchFamily="2" charset="2"/>
              <a:buChar char="§"/>
            </a:pPr>
            <a:r>
              <a:rPr lang="en-ZA" sz="2400" dirty="0"/>
              <a:t>Conduct initial </a:t>
            </a:r>
            <a:r>
              <a:rPr lang="en-ZA" sz="2400" dirty="0" err="1"/>
              <a:t>PrEP</a:t>
            </a:r>
            <a:r>
              <a:rPr lang="en-ZA" sz="2400" dirty="0"/>
              <a:t> screening at mobile via completion of part A of </a:t>
            </a:r>
            <a:r>
              <a:rPr lang="en-ZA" sz="2400" dirty="0" err="1"/>
              <a:t>MoH</a:t>
            </a:r>
            <a:r>
              <a:rPr lang="en-ZA" sz="2400" dirty="0"/>
              <a:t> </a:t>
            </a:r>
            <a:r>
              <a:rPr lang="en-ZA" sz="2400" dirty="0" err="1"/>
              <a:t>PrEP</a:t>
            </a:r>
            <a:r>
              <a:rPr lang="en-ZA" sz="2400" dirty="0"/>
              <a:t> Risk Assessment and Eligibility Screening Form</a:t>
            </a:r>
          </a:p>
          <a:p>
            <a:endParaRPr lang="en-ZA" dirty="0"/>
          </a:p>
          <a:p>
            <a:endParaRPr lang="en-ZA" dirty="0"/>
          </a:p>
          <a:p>
            <a:endParaRPr lang="en-ZA" dirty="0"/>
          </a:p>
        </p:txBody>
      </p:sp>
    </p:spTree>
    <p:extLst>
      <p:ext uri="{BB962C8B-B14F-4D97-AF65-F5344CB8AC3E}">
        <p14:creationId xmlns:p14="http://schemas.microsoft.com/office/powerpoint/2010/main" val="112939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880" y="4878493"/>
            <a:ext cx="4838700" cy="1085890"/>
          </a:xfrm>
          <a:solidFill>
            <a:schemeClr val="bg1"/>
          </a:solidFill>
          <a:ln>
            <a:noFill/>
          </a:ln>
        </p:spPr>
        <p:txBody>
          <a:bodyPr>
            <a:normAutofit/>
          </a:bodyPr>
          <a:lstStyle/>
          <a:p>
            <a:pPr algn="l"/>
            <a:r>
              <a:rPr lang="en-US" dirty="0"/>
              <a:t>Acknowledgements</a:t>
            </a:r>
            <a:br>
              <a:rPr lang="en-US" dirty="0"/>
            </a:br>
            <a:endParaRPr lang="en-US" sz="2200" dirty="0">
              <a:solidFill>
                <a:schemeClr val="tx1"/>
              </a:solidFill>
            </a:endParaRPr>
          </a:p>
        </p:txBody>
      </p:sp>
      <p:sp>
        <p:nvSpPr>
          <p:cNvPr id="5" name="Title 1"/>
          <p:cNvSpPr txBox="1">
            <a:spLocks/>
          </p:cNvSpPr>
          <p:nvPr/>
        </p:nvSpPr>
        <p:spPr>
          <a:xfrm>
            <a:off x="2398863" y="2140659"/>
            <a:ext cx="77724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all" spc="200" baseline="0">
                <a:solidFill>
                  <a:schemeClr val="tx1">
                    <a:lumMod val="90000"/>
                    <a:lumOff val="10000"/>
                  </a:schemeClr>
                </a:solidFill>
                <a:latin typeface="+mj-lt"/>
                <a:ea typeface="+mj-ea"/>
                <a:cs typeface="+mj-cs"/>
              </a:defRPr>
            </a:lvl1pPr>
          </a:lstStyle>
          <a:p>
            <a:pPr algn="ctr"/>
            <a:r>
              <a:rPr lang="en-US" dirty="0">
                <a:solidFill>
                  <a:schemeClr val="bg1"/>
                </a:solidFill>
              </a:rPr>
              <a:t>Thank you</a:t>
            </a:r>
          </a:p>
        </p:txBody>
      </p:sp>
      <p:sp>
        <p:nvSpPr>
          <p:cNvPr id="6" name="Title 1"/>
          <p:cNvSpPr txBox="1">
            <a:spLocks/>
          </p:cNvSpPr>
          <p:nvPr/>
        </p:nvSpPr>
        <p:spPr>
          <a:xfrm>
            <a:off x="5580913" y="4891579"/>
            <a:ext cx="7255323" cy="982747"/>
          </a:xfrm>
          <a:prstGeom prst="rect">
            <a:avLst/>
          </a:prstGeom>
          <a:solidFill>
            <a:schemeClr val="bg1"/>
          </a:solidFill>
          <a:ln>
            <a:noFill/>
          </a:ln>
        </p:spPr>
        <p:txBody>
          <a:bodyPr vert="horz" lIns="91440" tIns="45720" rIns="91440" bIns="45720" rtlCol="0" anchor="t">
            <a:noAutofit/>
          </a:bodyPr>
          <a:lstStyle>
            <a:lvl1pPr algn="r" defTabSz="914400" rtl="0" eaLnBrk="1" latinLnBrk="0" hangingPunct="1">
              <a:lnSpc>
                <a:spcPct val="80000"/>
              </a:lnSpc>
              <a:spcBef>
                <a:spcPct val="0"/>
              </a:spcBef>
              <a:buNone/>
              <a:defRPr sz="5000" kern="1200" cap="all" spc="200" baseline="0">
                <a:solidFill>
                  <a:schemeClr val="tx1">
                    <a:lumMod val="90000"/>
                    <a:lumOff val="10000"/>
                  </a:schemeClr>
                </a:solidFill>
                <a:latin typeface="+mj-lt"/>
                <a:ea typeface="+mj-ea"/>
                <a:cs typeface="+mj-cs"/>
              </a:defRPr>
            </a:lvl1pPr>
          </a:lstStyle>
          <a:p>
            <a:pPr algn="l">
              <a:lnSpc>
                <a:spcPct val="100000"/>
              </a:lnSpc>
            </a:pPr>
            <a:r>
              <a:rPr lang="en-US" sz="2000" dirty="0"/>
              <a:t>Health care workers from participating </a:t>
            </a:r>
            <a:r>
              <a:rPr lang="en-US" sz="2000" dirty="0" err="1"/>
              <a:t>P</a:t>
            </a:r>
            <a:r>
              <a:rPr lang="en-US" sz="2000" cap="none" dirty="0" err="1"/>
              <a:t>r</a:t>
            </a:r>
            <a:r>
              <a:rPr lang="en-US" sz="2000" dirty="0" err="1"/>
              <a:t>EP</a:t>
            </a:r>
            <a:r>
              <a:rPr lang="en-US" sz="2000" dirty="0"/>
              <a:t> sites, Regional partners, community members and stakeholders</a:t>
            </a:r>
            <a:endParaRPr lang="en-US" sz="2000" dirty="0">
              <a:solidFill>
                <a:schemeClr val="tx1"/>
              </a:solidFill>
            </a:endParaRPr>
          </a:p>
        </p:txBody>
      </p:sp>
      <p:pic>
        <p:nvPicPr>
          <p:cNvPr id="7" name="Picture 2" descr="http://photos.america.gov/galleries/swaziland/338457/shongwedm/2008-09-16%20PEPFAR%20Swaziland%20Logo%20-%20high%20resolution.jpg">
            <a:extLst>
              <a:ext uri="{FF2B5EF4-FFF2-40B4-BE49-F238E27FC236}">
                <a16:creationId xmlns="" xmlns:a16="http://schemas.microsoft.com/office/drawing/2014/main" id="{4C6D0508-36EE-41C3-A2FB-754ECA34E7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812" y="5943600"/>
            <a:ext cx="978522" cy="753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a:extLst>
              <a:ext uri="{FF2B5EF4-FFF2-40B4-BE49-F238E27FC236}">
                <a16:creationId xmlns="" xmlns:a16="http://schemas.microsoft.com/office/drawing/2014/main" id="{960C9713-C6F1-4255-80D0-200D9B9165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23438" y="6023263"/>
            <a:ext cx="1698625" cy="533400"/>
          </a:xfrm>
          <a:prstGeom prst="rect">
            <a:avLst/>
          </a:prstGeom>
          <a:noFill/>
          <a:ln>
            <a:noFill/>
          </a:ln>
        </p:spPr>
      </p:pic>
      <p:pic>
        <p:nvPicPr>
          <p:cNvPr id="9" name="Content Placeholder 3">
            <a:extLst>
              <a:ext uri="{FF2B5EF4-FFF2-40B4-BE49-F238E27FC236}">
                <a16:creationId xmlns="" xmlns:a16="http://schemas.microsoft.com/office/drawing/2014/main" id="{29EA960F-03AE-4B7C-8FF3-F377F62736C6}"/>
              </a:ext>
            </a:extLst>
          </p:cNvPr>
          <p:cNvPicPr>
            <a:picLocks noChangeAspect="1"/>
          </p:cNvPicPr>
          <p:nvPr/>
        </p:nvPicPr>
        <p:blipFill>
          <a:blip r:embed="rId5"/>
          <a:stretch>
            <a:fillRect/>
          </a:stretch>
        </p:blipFill>
        <p:spPr>
          <a:xfrm>
            <a:off x="4724504" y="5985164"/>
            <a:ext cx="1200796" cy="652450"/>
          </a:xfrm>
          <a:prstGeom prst="rect">
            <a:avLst/>
          </a:prstGeom>
        </p:spPr>
      </p:pic>
      <p:pic>
        <p:nvPicPr>
          <p:cNvPr id="10" name="Picture 9" descr="C:\Users\Fhiguest\Downloads\image002.png">
            <a:extLst>
              <a:ext uri="{FF2B5EF4-FFF2-40B4-BE49-F238E27FC236}">
                <a16:creationId xmlns="" xmlns:a16="http://schemas.microsoft.com/office/drawing/2014/main" id="{422E8E40-43D6-4228-A7CF-370A0470537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707236" y="5832764"/>
            <a:ext cx="1349182" cy="845336"/>
          </a:xfrm>
          <a:prstGeom prst="rect">
            <a:avLst/>
          </a:prstGeom>
          <a:noFill/>
          <a:ln>
            <a:noFill/>
          </a:ln>
        </p:spPr>
      </p:pic>
      <p:pic>
        <p:nvPicPr>
          <p:cNvPr id="11" name="Picture 10">
            <a:extLst>
              <a:ext uri="{FF2B5EF4-FFF2-40B4-BE49-F238E27FC236}">
                <a16:creationId xmlns="" xmlns:a16="http://schemas.microsoft.com/office/drawing/2014/main" id="{832071F5-9520-42E6-B586-811A288FCBEF}"/>
              </a:ext>
            </a:extLst>
          </p:cNvPr>
          <p:cNvPicPr>
            <a:picLocks noChangeAspect="1"/>
          </p:cNvPicPr>
          <p:nvPr/>
        </p:nvPicPr>
        <p:blipFill>
          <a:blip r:embed="rId7"/>
          <a:stretch>
            <a:fillRect/>
          </a:stretch>
        </p:blipFill>
        <p:spPr>
          <a:xfrm>
            <a:off x="8806278" y="5999100"/>
            <a:ext cx="1628590" cy="581725"/>
          </a:xfrm>
          <a:prstGeom prst="rect">
            <a:avLst/>
          </a:prstGeom>
        </p:spPr>
      </p:pic>
      <p:pic>
        <p:nvPicPr>
          <p:cNvPr id="12" name="Picture 11">
            <a:extLst>
              <a:ext uri="{FF2B5EF4-FFF2-40B4-BE49-F238E27FC236}">
                <a16:creationId xmlns="" xmlns:a16="http://schemas.microsoft.com/office/drawing/2014/main" id="{7F4988E2-AE94-4A78-8556-6E76C684ED8A}"/>
              </a:ext>
            </a:extLst>
          </p:cNvPr>
          <p:cNvPicPr>
            <a:picLocks noChangeAspect="1"/>
          </p:cNvPicPr>
          <p:nvPr/>
        </p:nvPicPr>
        <p:blipFill>
          <a:blip r:embed="rId8"/>
          <a:stretch>
            <a:fillRect/>
          </a:stretch>
        </p:blipFill>
        <p:spPr>
          <a:xfrm>
            <a:off x="11184728" y="5946367"/>
            <a:ext cx="1189193" cy="531639"/>
          </a:xfrm>
          <a:prstGeom prst="rect">
            <a:avLst/>
          </a:prstGeom>
        </p:spPr>
      </p:pic>
    </p:spTree>
    <p:extLst>
      <p:ext uri="{BB962C8B-B14F-4D97-AF65-F5344CB8AC3E}">
        <p14:creationId xmlns:p14="http://schemas.microsoft.com/office/powerpoint/2010/main" val="276669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559025-6636-4930-BA29-FDA3C3A675F6}"/>
              </a:ext>
            </a:extLst>
          </p:cNvPr>
          <p:cNvSpPr>
            <a:spLocks noGrp="1"/>
          </p:cNvSpPr>
          <p:nvPr>
            <p:ph type="title"/>
          </p:nvPr>
        </p:nvSpPr>
        <p:spPr/>
        <p:txBody>
          <a:bodyPr>
            <a:normAutofit/>
          </a:bodyPr>
          <a:lstStyle/>
          <a:p>
            <a:r>
              <a:rPr lang="en-US" dirty="0"/>
              <a:t>Why </a:t>
            </a:r>
            <a:r>
              <a:rPr lang="en-US" dirty="0" err="1"/>
              <a:t>P</a:t>
            </a:r>
            <a:r>
              <a:rPr lang="en-US" cap="none" dirty="0" err="1"/>
              <a:t>r</a:t>
            </a:r>
            <a:r>
              <a:rPr lang="en-US" dirty="0" err="1"/>
              <a:t>EP</a:t>
            </a:r>
            <a:r>
              <a:rPr lang="en-US" dirty="0"/>
              <a:t> in </a:t>
            </a:r>
            <a:r>
              <a:rPr lang="en-US" dirty="0" err="1"/>
              <a:t>eswatini</a:t>
            </a:r>
            <a:r>
              <a:rPr lang="en-US" dirty="0"/>
              <a:t>?</a:t>
            </a:r>
          </a:p>
        </p:txBody>
      </p:sp>
      <p:sp>
        <p:nvSpPr>
          <p:cNvPr id="3" name="Content Placeholder 2">
            <a:extLst>
              <a:ext uri="{FF2B5EF4-FFF2-40B4-BE49-F238E27FC236}">
                <a16:creationId xmlns="" xmlns:a16="http://schemas.microsoft.com/office/drawing/2014/main" id="{5216FB9C-0321-4AF8-BB7F-772E635ADA33}"/>
              </a:ext>
            </a:extLst>
          </p:cNvPr>
          <p:cNvSpPr>
            <a:spLocks noGrp="1"/>
          </p:cNvSpPr>
          <p:nvPr>
            <p:ph idx="1"/>
          </p:nvPr>
        </p:nvSpPr>
        <p:spPr>
          <a:xfrm>
            <a:off x="988966" y="2016351"/>
            <a:ext cx="5709707" cy="4449763"/>
          </a:xfrm>
        </p:spPr>
        <p:txBody>
          <a:bodyPr>
            <a:normAutofit/>
          </a:bodyPr>
          <a:lstStyle/>
          <a:p>
            <a:pPr marL="274320" indent="-274320">
              <a:buFont typeface="Wingdings" panose="05000000000000000000" pitchFamily="2" charset="2"/>
              <a:buChar char="§"/>
            </a:pPr>
            <a:r>
              <a:rPr lang="en-US" dirty="0"/>
              <a:t>New infections continue to occur in </a:t>
            </a:r>
            <a:r>
              <a:rPr lang="en-US" dirty="0" err="1"/>
              <a:t>Eswatini</a:t>
            </a:r>
            <a:r>
              <a:rPr lang="en-US" dirty="0"/>
              <a:t> despite major strides in the national response. </a:t>
            </a:r>
          </a:p>
          <a:p>
            <a:pPr marL="274320" indent="-274320">
              <a:buFont typeface="Wingdings" panose="05000000000000000000" pitchFamily="2" charset="2"/>
              <a:buChar char="§"/>
            </a:pPr>
            <a:r>
              <a:rPr lang="en-US" dirty="0"/>
              <a:t>Annually, there are around 7,000</a:t>
            </a:r>
            <a:r>
              <a:rPr lang="en-US" baseline="30000" dirty="0"/>
              <a:t>1</a:t>
            </a:r>
            <a:r>
              <a:rPr lang="en-US" dirty="0"/>
              <a:t> new HIV infections in </a:t>
            </a:r>
            <a:r>
              <a:rPr lang="en-US" dirty="0" err="1"/>
              <a:t>Eswatini</a:t>
            </a:r>
            <a:r>
              <a:rPr lang="en-US" dirty="0"/>
              <a:t> </a:t>
            </a:r>
          </a:p>
          <a:p>
            <a:pPr marL="274320" indent="-274320">
              <a:buFont typeface="Wingdings" panose="05000000000000000000" pitchFamily="2" charset="2"/>
              <a:buChar char="§"/>
            </a:pPr>
            <a:r>
              <a:rPr lang="en-US" dirty="0"/>
              <a:t>When PrEP is used as part of a combination HIV prevention strategy to combat HIV, new infections can be greatly reduced. </a:t>
            </a:r>
          </a:p>
          <a:p>
            <a:endParaRPr lang="en-US" dirty="0"/>
          </a:p>
          <a:p>
            <a:endParaRPr lang="en-US" dirty="0"/>
          </a:p>
        </p:txBody>
      </p:sp>
      <p:pic>
        <p:nvPicPr>
          <p:cNvPr id="1028" name="Picture 4"/>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40638" y="2336710"/>
            <a:ext cx="3441927" cy="345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42239" y="1999571"/>
            <a:ext cx="15525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542701" y="2126116"/>
            <a:ext cx="15430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47237" y="5821538"/>
            <a:ext cx="12287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99599" y="6080753"/>
            <a:ext cx="15240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 xmlns:a16="http://schemas.microsoft.com/office/drawing/2014/main" id="{E054F1E2-2D91-43B5-8964-47F867C4A500}"/>
              </a:ext>
            </a:extLst>
          </p:cNvPr>
          <p:cNvSpPr txBox="1"/>
          <p:nvPr/>
        </p:nvSpPr>
        <p:spPr>
          <a:xfrm>
            <a:off x="581891" y="6359236"/>
            <a:ext cx="9394071" cy="325582"/>
          </a:xfrm>
          <a:prstGeom prst="rect">
            <a:avLst/>
          </a:prstGeom>
          <a:noFill/>
        </p:spPr>
        <p:txBody>
          <a:bodyPr wrap="square" rtlCol="0">
            <a:noAutofit/>
          </a:bodyPr>
          <a:lstStyle>
            <a:defPPr>
              <a:defRPr lang="en-US"/>
            </a:defPPr>
            <a:lvl1pPr>
              <a:defRPr baseline="30000"/>
            </a:lvl1pPr>
          </a:lstStyle>
          <a:p>
            <a:r>
              <a:rPr lang="en-US" sz="2000" baseline="42000" dirty="0">
                <a:solidFill>
                  <a:schemeClr val="accent1"/>
                </a:solidFill>
              </a:rPr>
              <a:t>1</a:t>
            </a:r>
            <a:r>
              <a:rPr lang="en-US" sz="2000" u="sng" dirty="0">
                <a:solidFill>
                  <a:schemeClr val="accent1"/>
                </a:solidFill>
              </a:rPr>
              <a:t>https://phia.icap.columbia.edu/wp-content/uploads/2017/11/Swaziland_new.v8.pdf</a:t>
            </a:r>
          </a:p>
        </p:txBody>
      </p:sp>
    </p:spTree>
    <p:extLst>
      <p:ext uri="{BB962C8B-B14F-4D97-AF65-F5344CB8AC3E}">
        <p14:creationId xmlns:p14="http://schemas.microsoft.com/office/powerpoint/2010/main" val="157128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F72032-DCFB-4DAD-9F07-DCD163DC93E9}"/>
              </a:ext>
            </a:extLst>
          </p:cNvPr>
          <p:cNvSpPr>
            <a:spLocks noGrp="1"/>
          </p:cNvSpPr>
          <p:nvPr>
            <p:ph type="title"/>
          </p:nvPr>
        </p:nvSpPr>
        <p:spPr>
          <a:xfrm>
            <a:off x="890800" y="565294"/>
            <a:ext cx="10333905" cy="1499616"/>
          </a:xfrm>
        </p:spPr>
        <p:txBody>
          <a:bodyPr/>
          <a:lstStyle/>
          <a:p>
            <a:r>
              <a:rPr lang="en-GB" dirty="0" err="1"/>
              <a:t>P</a:t>
            </a:r>
            <a:r>
              <a:rPr lang="en-GB" cap="none" dirty="0" err="1"/>
              <a:t>r</a:t>
            </a:r>
            <a:r>
              <a:rPr lang="en-GB" dirty="0" err="1"/>
              <a:t>EP</a:t>
            </a:r>
            <a:r>
              <a:rPr lang="en-GB" dirty="0"/>
              <a:t> </a:t>
            </a:r>
            <a:r>
              <a:rPr lang="en-GB" dirty="0" err="1"/>
              <a:t>eswatini</a:t>
            </a:r>
            <a:r>
              <a:rPr lang="en-GB" dirty="0"/>
              <a:t> chronology of Events</a:t>
            </a:r>
            <a:endParaRPr lang="en-US" dirty="0"/>
          </a:p>
        </p:txBody>
      </p:sp>
      <p:graphicFrame>
        <p:nvGraphicFramePr>
          <p:cNvPr id="4" name="Diagram 3">
            <a:extLst>
              <a:ext uri="{FF2B5EF4-FFF2-40B4-BE49-F238E27FC236}">
                <a16:creationId xmlns="" xmlns:a16="http://schemas.microsoft.com/office/drawing/2014/main" id="{67BCA1D5-5F57-44F3-92F4-01123D8FCB4D}"/>
              </a:ext>
            </a:extLst>
          </p:cNvPr>
          <p:cNvGraphicFramePr/>
          <p:nvPr>
            <p:extLst>
              <p:ext uri="{D42A27DB-BD31-4B8C-83A1-F6EECF244321}">
                <p14:modId xmlns:p14="http://schemas.microsoft.com/office/powerpoint/2010/main" val="298594380"/>
              </p:ext>
            </p:extLst>
          </p:nvPr>
        </p:nvGraphicFramePr>
        <p:xfrm>
          <a:off x="890800" y="1315102"/>
          <a:ext cx="11858815"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47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A45EAE6-70CD-4DC8-9498-1B240FB98D6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F50220F-A6D7-4F66-8C3E-127FA476DDF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A4684661-D30A-4414-80E0-229706B4E2D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DBFE49C-6D35-4F72-8C5B-89AB34A816D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0B01ADEE-95EB-41B9-8DC9-63264B99B3F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F019AAF-2AA4-4A31-AB6C-15DFA89CA41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FB895AEC-F01E-40AD-B814-B7675001969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CE7EBB63-F210-471B-AC3E-40FBFB88A99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E012A9E3-731E-489C-B614-EB2BF0F4AC4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669D9CED-D6A7-41C8-AFEA-DEC202F6EA7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EBF75CBE-4F39-4F3D-BB93-39975362AF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a:t>
            </a:r>
            <a:r>
              <a:rPr lang="en-US" dirty="0" err="1"/>
              <a:t>MoH</a:t>
            </a:r>
            <a:r>
              <a:rPr lang="en-US" dirty="0"/>
              <a:t> led P</a:t>
            </a:r>
            <a:r>
              <a:rPr lang="en-US" cap="none" dirty="0"/>
              <a:t>r</a:t>
            </a:r>
            <a:r>
              <a:rPr lang="en-US" dirty="0"/>
              <a:t>EP Demonstration projects in </a:t>
            </a:r>
            <a:r>
              <a:rPr lang="en-US" dirty="0" err="1"/>
              <a:t>eswatini</a:t>
            </a:r>
            <a:r>
              <a:rPr lang="en-US" dirty="0"/>
              <a:t> started in 2017 supported by partners</a:t>
            </a:r>
          </a:p>
        </p:txBody>
      </p:sp>
      <p:graphicFrame>
        <p:nvGraphicFramePr>
          <p:cNvPr id="3" name="Table 2"/>
          <p:cNvGraphicFramePr>
            <a:graphicFrameLocks noGrp="1"/>
          </p:cNvGraphicFramePr>
          <p:nvPr>
            <p:extLst>
              <p:ext uri="{D42A27DB-BD31-4B8C-83A1-F6EECF244321}">
                <p14:modId xmlns:p14="http://schemas.microsoft.com/office/powerpoint/2010/main" val="112216806"/>
              </p:ext>
            </p:extLst>
          </p:nvPr>
        </p:nvGraphicFramePr>
        <p:xfrm>
          <a:off x="906406" y="2410701"/>
          <a:ext cx="2328513" cy="2176722"/>
        </p:xfrm>
        <a:graphic>
          <a:graphicData uri="http://schemas.openxmlformats.org/drawingml/2006/table">
            <a:tbl>
              <a:tblPr firstRow="1" bandRow="1">
                <a:tableStyleId>{5C22544A-7EE6-4342-B048-85BDC9FD1C3A}</a:tableStyleId>
              </a:tblPr>
              <a:tblGrid>
                <a:gridCol w="2328513">
                  <a:extLst>
                    <a:ext uri="{9D8B030D-6E8A-4147-A177-3AD203B41FA5}">
                      <a16:colId xmlns="" xmlns:a16="http://schemas.microsoft.com/office/drawing/2014/main" val="20000"/>
                    </a:ext>
                  </a:extLst>
                </a:gridCol>
              </a:tblGrid>
              <a:tr h="725574">
                <a:tc>
                  <a:txBody>
                    <a:bodyPr/>
                    <a:lstStyle/>
                    <a:p>
                      <a:r>
                        <a:rPr lang="en-US" sz="2800" dirty="0">
                          <a:latin typeface="+mj-lt"/>
                        </a:rPr>
                        <a:t>CHAI</a:t>
                      </a:r>
                    </a:p>
                  </a:txBody>
                  <a:tcPr marL="86008" marR="86008" marT="43004" marB="43004" anchor="ctr"/>
                </a:tc>
                <a:extLst>
                  <a:ext uri="{0D108BD9-81ED-4DB2-BD59-A6C34878D82A}">
                    <a16:rowId xmlns="" xmlns:a16="http://schemas.microsoft.com/office/drawing/2014/main" val="10000"/>
                  </a:ext>
                </a:extLst>
              </a:tr>
              <a:tr h="725574">
                <a:tc>
                  <a:txBody>
                    <a:bodyPr/>
                    <a:lstStyle/>
                    <a:p>
                      <a:r>
                        <a:rPr lang="en-US" sz="2800" b="1" dirty="0">
                          <a:solidFill>
                            <a:schemeClr val="bg1"/>
                          </a:solidFill>
                          <a:latin typeface="+mj-lt"/>
                        </a:rPr>
                        <a:t>MSF</a:t>
                      </a:r>
                    </a:p>
                  </a:txBody>
                  <a:tcPr marL="86008" marR="86008" marT="43004" marB="43004" anchor="ctr">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1"/>
                  </a:ext>
                </a:extLst>
              </a:tr>
              <a:tr h="725574">
                <a:tc>
                  <a:txBody>
                    <a:bodyPr/>
                    <a:lstStyle/>
                    <a:p>
                      <a:r>
                        <a:rPr lang="en-US" sz="2800" b="1" dirty="0">
                          <a:solidFill>
                            <a:schemeClr val="bg1"/>
                          </a:solidFill>
                          <a:latin typeface="+mj-lt"/>
                        </a:rPr>
                        <a:t>FHI 360</a:t>
                      </a:r>
                    </a:p>
                  </a:txBody>
                  <a:tcPr marL="86008" marR="86008" marT="43004" marB="43004"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3452605" y="2352581"/>
            <a:ext cx="6503085" cy="2336922"/>
          </a:xfrm>
          <a:prstGeom prst="rect">
            <a:avLst/>
          </a:prstGeom>
          <a:noFill/>
        </p:spPr>
        <p:txBody>
          <a:bodyPr wrap="square" rtlCol="0">
            <a:spAutoFit/>
          </a:bodyPr>
          <a:lstStyle/>
          <a:p>
            <a:pPr defTabSz="457200"/>
            <a:r>
              <a:rPr lang="en-US" sz="3386" b="1" dirty="0">
                <a:solidFill>
                  <a:srgbClr val="2F559A"/>
                </a:solidFill>
                <a:latin typeface="Tw Cen MT Condensed" panose="020B0606020104020203"/>
              </a:rPr>
              <a:t>Overall aim:</a:t>
            </a:r>
          </a:p>
          <a:p>
            <a:pPr defTabSz="457200"/>
            <a:r>
              <a:rPr lang="en-US" sz="2800" dirty="0">
                <a:solidFill>
                  <a:prstClr val="black"/>
                </a:solidFill>
              </a:rPr>
              <a:t>To assess the operationalization of PrEP in </a:t>
            </a:r>
            <a:r>
              <a:rPr lang="en-US" sz="2800" dirty="0" err="1">
                <a:solidFill>
                  <a:prstClr val="black"/>
                </a:solidFill>
              </a:rPr>
              <a:t>Eswatini</a:t>
            </a:r>
            <a:r>
              <a:rPr lang="en-US" sz="2800" dirty="0">
                <a:solidFill>
                  <a:prstClr val="black"/>
                </a:solidFill>
              </a:rPr>
              <a:t> as an additional HIV combination prevention method among population group and individuals at high risk of HIV infection</a:t>
            </a:r>
          </a:p>
        </p:txBody>
      </p:sp>
      <p:sp>
        <p:nvSpPr>
          <p:cNvPr id="5" name="Rectangle 4"/>
          <p:cNvSpPr/>
          <p:nvPr/>
        </p:nvSpPr>
        <p:spPr>
          <a:xfrm>
            <a:off x="906406" y="5010159"/>
            <a:ext cx="8539449" cy="1591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lnSpc>
                <a:spcPts val="3010"/>
              </a:lnSpc>
              <a:buSzPct val="70000"/>
            </a:pPr>
            <a:r>
              <a:rPr lang="en-US" sz="2800" b="1" dirty="0">
                <a:solidFill>
                  <a:prstClr val="white"/>
                </a:solidFill>
              </a:rPr>
              <a:t>Key questions to be answered by studies:</a:t>
            </a:r>
          </a:p>
          <a:p>
            <a:pPr marL="914400" lvl="1" indent="-457200" defTabSz="457200">
              <a:lnSpc>
                <a:spcPts val="3010"/>
              </a:lnSpc>
              <a:buSzPct val="70000"/>
              <a:buFont typeface="Arial" panose="020B0604020202020204" pitchFamily="34" charset="0"/>
              <a:buChar char="•"/>
            </a:pPr>
            <a:r>
              <a:rPr lang="en-US" sz="2800" b="1" dirty="0">
                <a:solidFill>
                  <a:prstClr val="white"/>
                </a:solidFill>
              </a:rPr>
              <a:t>Acceptability</a:t>
            </a:r>
          </a:p>
          <a:p>
            <a:pPr marL="914400" lvl="1" indent="-457200" defTabSz="457200">
              <a:lnSpc>
                <a:spcPts val="3010"/>
              </a:lnSpc>
              <a:buSzPct val="70000"/>
              <a:buFont typeface="Arial" panose="020B0604020202020204" pitchFamily="34" charset="0"/>
              <a:buChar char="•"/>
            </a:pPr>
            <a:r>
              <a:rPr lang="en-US" sz="2800" b="1" dirty="0">
                <a:solidFill>
                  <a:prstClr val="white"/>
                </a:solidFill>
              </a:rPr>
              <a:t>Feasibility</a:t>
            </a:r>
          </a:p>
          <a:p>
            <a:pPr marL="914400" lvl="1" indent="-457200" defTabSz="457200">
              <a:lnSpc>
                <a:spcPts val="3010"/>
              </a:lnSpc>
              <a:buSzPct val="70000"/>
              <a:buFont typeface="Arial" panose="020B0604020202020204" pitchFamily="34" charset="0"/>
              <a:buChar char="•"/>
            </a:pPr>
            <a:r>
              <a:rPr lang="en-US" sz="2800" b="1" dirty="0">
                <a:solidFill>
                  <a:prstClr val="white"/>
                </a:solidFill>
              </a:rPr>
              <a:t>Cost effectiveness</a:t>
            </a:r>
          </a:p>
        </p:txBody>
      </p:sp>
      <p:pic>
        <p:nvPicPr>
          <p:cNvPr id="6" name="Picture 2">
            <a:extLst>
              <a:ext uri="{FF2B5EF4-FFF2-40B4-BE49-F238E27FC236}">
                <a16:creationId xmlns="" xmlns:a16="http://schemas.microsoft.com/office/drawing/2014/main" id="{116EBAC6-EE63-4161-94B0-3675A969D5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89" y="2319884"/>
            <a:ext cx="2621280" cy="372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30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cap="none" dirty="0"/>
              <a:t>r</a:t>
            </a:r>
            <a:r>
              <a:rPr lang="en-US" dirty="0"/>
              <a:t>EP Demonstration projects in </a:t>
            </a:r>
            <a:r>
              <a:rPr lang="en-US" dirty="0" err="1"/>
              <a:t>eswatini</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83724278"/>
              </p:ext>
            </p:extLst>
          </p:nvPr>
        </p:nvGraphicFramePr>
        <p:xfrm>
          <a:off x="585875" y="1983386"/>
          <a:ext cx="2289277" cy="1542790"/>
        </p:xfrm>
        <a:graphic>
          <a:graphicData uri="http://schemas.openxmlformats.org/drawingml/2006/table">
            <a:tbl>
              <a:tblPr firstRow="1" bandRow="1">
                <a:tableStyleId>{5C22544A-7EE6-4342-B048-85BDC9FD1C3A}</a:tableStyleId>
              </a:tblPr>
              <a:tblGrid>
                <a:gridCol w="2289277">
                  <a:extLst>
                    <a:ext uri="{9D8B030D-6E8A-4147-A177-3AD203B41FA5}">
                      <a16:colId xmlns="" xmlns:a16="http://schemas.microsoft.com/office/drawing/2014/main" val="20000"/>
                    </a:ext>
                  </a:extLst>
                </a:gridCol>
              </a:tblGrid>
              <a:tr h="771395">
                <a:tc>
                  <a:txBody>
                    <a:bodyPr/>
                    <a:lstStyle/>
                    <a:p>
                      <a:r>
                        <a:rPr lang="en-US" sz="2400" b="0" dirty="0">
                          <a:solidFill>
                            <a:schemeClr val="bg1"/>
                          </a:solidFill>
                          <a:latin typeface="+mj-lt"/>
                        </a:rPr>
                        <a:t>STUDY</a:t>
                      </a:r>
                      <a:r>
                        <a:rPr lang="en-US" sz="2400" b="1" baseline="0" dirty="0">
                          <a:solidFill>
                            <a:schemeClr val="bg1"/>
                          </a:solidFill>
                          <a:latin typeface="+mj-lt"/>
                        </a:rPr>
                        <a:t> </a:t>
                      </a:r>
                      <a:r>
                        <a:rPr lang="en-US" sz="2400" b="0" baseline="0" dirty="0">
                          <a:solidFill>
                            <a:schemeClr val="bg1"/>
                          </a:solidFill>
                          <a:latin typeface="+mj-lt"/>
                        </a:rPr>
                        <a:t>POPULATION</a:t>
                      </a:r>
                      <a:endParaRPr lang="en-US" sz="2400" b="0" dirty="0">
                        <a:solidFill>
                          <a:schemeClr val="bg1"/>
                        </a:solidFill>
                        <a:latin typeface="+mj-lt"/>
                      </a:endParaRPr>
                    </a:p>
                  </a:txBody>
                  <a:tcPr anchor="ctr">
                    <a:solidFill>
                      <a:schemeClr val="accent1"/>
                    </a:solidFill>
                  </a:tcPr>
                </a:tc>
                <a:extLst>
                  <a:ext uri="{0D108BD9-81ED-4DB2-BD59-A6C34878D82A}">
                    <a16:rowId xmlns="" xmlns:a16="http://schemas.microsoft.com/office/drawing/2014/main" val="10001"/>
                  </a:ext>
                </a:extLst>
              </a:tr>
              <a:tr h="771395">
                <a:tc>
                  <a:txBody>
                    <a:bodyPr/>
                    <a:lstStyle/>
                    <a:p>
                      <a:r>
                        <a:rPr lang="en-US" sz="2400" dirty="0">
                          <a:solidFill>
                            <a:schemeClr val="bg1"/>
                          </a:solidFill>
                          <a:latin typeface="+mj-lt"/>
                        </a:rPr>
                        <a:t>STUDY SIZE</a:t>
                      </a:r>
                    </a:p>
                  </a:txBody>
                  <a:tcPr anchor="ctr">
                    <a:solidFill>
                      <a:schemeClr val="accent1"/>
                    </a:solidFill>
                  </a:tcPr>
                </a:tc>
                <a:extLst>
                  <a:ext uri="{0D108BD9-81ED-4DB2-BD59-A6C34878D82A}">
                    <a16:rowId xmlns=""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24832726"/>
              </p:ext>
            </p:extLst>
          </p:nvPr>
        </p:nvGraphicFramePr>
        <p:xfrm>
          <a:off x="3159631" y="1577183"/>
          <a:ext cx="8999793" cy="5897880"/>
        </p:xfrm>
        <a:graphic>
          <a:graphicData uri="http://schemas.openxmlformats.org/drawingml/2006/table">
            <a:tbl>
              <a:tblPr firstRow="1" bandRow="1">
                <a:tableStyleId>{5C22544A-7EE6-4342-B048-85BDC9FD1C3A}</a:tableStyleId>
              </a:tblPr>
              <a:tblGrid>
                <a:gridCol w="2999931">
                  <a:extLst>
                    <a:ext uri="{9D8B030D-6E8A-4147-A177-3AD203B41FA5}">
                      <a16:colId xmlns="" xmlns:a16="http://schemas.microsoft.com/office/drawing/2014/main" val="20000"/>
                    </a:ext>
                  </a:extLst>
                </a:gridCol>
                <a:gridCol w="2999931">
                  <a:extLst>
                    <a:ext uri="{9D8B030D-6E8A-4147-A177-3AD203B41FA5}">
                      <a16:colId xmlns="" xmlns:a16="http://schemas.microsoft.com/office/drawing/2014/main" val="20001"/>
                    </a:ext>
                  </a:extLst>
                </a:gridCol>
                <a:gridCol w="2999931">
                  <a:extLst>
                    <a:ext uri="{9D8B030D-6E8A-4147-A177-3AD203B41FA5}">
                      <a16:colId xmlns="" xmlns:a16="http://schemas.microsoft.com/office/drawing/2014/main" val="20002"/>
                    </a:ext>
                  </a:extLst>
                </a:gridCol>
              </a:tblGrid>
              <a:tr h="370840">
                <a:tc>
                  <a:txBody>
                    <a:bodyPr/>
                    <a:lstStyle/>
                    <a:p>
                      <a:r>
                        <a:rPr lang="en-US" sz="2800" dirty="0">
                          <a:solidFill>
                            <a:schemeClr val="accent1"/>
                          </a:solidFill>
                          <a:latin typeface="+mj-lt"/>
                        </a:rPr>
                        <a:t>MSF</a:t>
                      </a:r>
                    </a:p>
                  </a:txBody>
                  <a:tcPr>
                    <a:noFill/>
                  </a:tcPr>
                </a:tc>
                <a:tc>
                  <a:txBody>
                    <a:bodyPr/>
                    <a:lstStyle/>
                    <a:p>
                      <a:r>
                        <a:rPr lang="en-US" sz="2800" dirty="0">
                          <a:solidFill>
                            <a:schemeClr val="accent1"/>
                          </a:solidFill>
                          <a:latin typeface="+mj-lt"/>
                        </a:rPr>
                        <a:t>FHI 360</a:t>
                      </a:r>
                    </a:p>
                  </a:txBody>
                  <a:tcPr>
                    <a:noFill/>
                  </a:tcPr>
                </a:tc>
                <a:tc>
                  <a:txBody>
                    <a:bodyPr/>
                    <a:lstStyle/>
                    <a:p>
                      <a:r>
                        <a:rPr lang="en-US" sz="2800" dirty="0">
                          <a:solidFill>
                            <a:schemeClr val="accent1"/>
                          </a:solidFill>
                          <a:latin typeface="+mj-lt"/>
                        </a:rPr>
                        <a:t>CHAI</a:t>
                      </a:r>
                    </a:p>
                  </a:txBody>
                  <a:tcPr>
                    <a:noFill/>
                  </a:tcPr>
                </a:tc>
                <a:extLst>
                  <a:ext uri="{0D108BD9-81ED-4DB2-BD59-A6C34878D82A}">
                    <a16:rowId xmlns="" xmlns:a16="http://schemas.microsoft.com/office/drawing/2014/main" val="10000"/>
                  </a:ext>
                </a:extLst>
              </a:tr>
              <a:tr h="370840">
                <a:tc>
                  <a:txBody>
                    <a:bodyPr/>
                    <a:lstStyle/>
                    <a:p>
                      <a:pPr marL="342900" lvl="0" indent="-342900">
                        <a:buClr>
                          <a:srgbClr val="FF0000"/>
                        </a:buClr>
                        <a:buFont typeface="Wingdings" panose="05000000000000000000" pitchFamily="2" charset="2"/>
                        <a:buChar char="§"/>
                      </a:pPr>
                      <a:r>
                        <a:rPr lang="en-AU" sz="2400" kern="1200" dirty="0">
                          <a:solidFill>
                            <a:schemeClr val="dk1"/>
                          </a:solidFill>
                          <a:effectLst/>
                          <a:latin typeface="+mn-lt"/>
                          <a:ea typeface="+mn-ea"/>
                          <a:cs typeface="+mn-cs"/>
                        </a:rPr>
                        <a:t>Women 16-25 </a:t>
                      </a:r>
                      <a:r>
                        <a:rPr lang="en-AU" sz="2400" kern="1200" dirty="0" err="1">
                          <a:solidFill>
                            <a:schemeClr val="dk1"/>
                          </a:solidFill>
                          <a:effectLst/>
                          <a:latin typeface="+mn-lt"/>
                          <a:ea typeface="+mn-ea"/>
                          <a:cs typeface="+mn-cs"/>
                        </a:rPr>
                        <a:t>yrs</a:t>
                      </a:r>
                      <a:endParaRPr lang="en-AU" sz="2400" kern="1200" dirty="0">
                        <a:solidFill>
                          <a:schemeClr val="dk1"/>
                        </a:solidFill>
                        <a:effectLst/>
                        <a:latin typeface="+mn-lt"/>
                        <a:ea typeface="+mn-ea"/>
                        <a:cs typeface="+mn-cs"/>
                      </a:endParaRPr>
                    </a:p>
                    <a:p>
                      <a:pPr marL="342900" lvl="0" indent="-342900">
                        <a:buClr>
                          <a:srgbClr val="FF0000"/>
                        </a:buClr>
                        <a:buFont typeface="Wingdings" panose="05000000000000000000" pitchFamily="2" charset="2"/>
                        <a:buChar char="§"/>
                      </a:pPr>
                      <a:r>
                        <a:rPr lang="en-AU" sz="2400" kern="1200" dirty="0">
                          <a:solidFill>
                            <a:schemeClr val="dk1"/>
                          </a:solidFill>
                          <a:effectLst/>
                          <a:latin typeface="+mn-lt"/>
                          <a:ea typeface="+mn-ea"/>
                          <a:cs typeface="+mn-cs"/>
                        </a:rPr>
                        <a:t>Pregnant and breastfeeding women</a:t>
                      </a:r>
                    </a:p>
                    <a:p>
                      <a:pPr marL="342900" lvl="0" indent="-342900">
                        <a:buClr>
                          <a:srgbClr val="FF0000"/>
                        </a:buClr>
                        <a:buFont typeface="Wingdings" panose="05000000000000000000" pitchFamily="2" charset="2"/>
                        <a:buChar char="§"/>
                      </a:pPr>
                      <a:r>
                        <a:rPr lang="en-AU" sz="2400" kern="1200" dirty="0">
                          <a:solidFill>
                            <a:schemeClr val="dk1"/>
                          </a:solidFill>
                          <a:effectLst/>
                          <a:latin typeface="+mn-lt"/>
                          <a:ea typeface="+mn-ea"/>
                          <a:cs typeface="+mn-cs"/>
                        </a:rPr>
                        <a:t>MSM</a:t>
                      </a:r>
                    </a:p>
                    <a:p>
                      <a:pPr marL="342900" lvl="0" indent="-342900">
                        <a:buClr>
                          <a:srgbClr val="FF0000"/>
                        </a:buClr>
                        <a:buFont typeface="Wingdings" panose="05000000000000000000" pitchFamily="2" charset="2"/>
                        <a:buChar char="§"/>
                      </a:pPr>
                      <a:r>
                        <a:rPr lang="en-AU" sz="2400" kern="1200" dirty="0">
                          <a:solidFill>
                            <a:schemeClr val="dk1"/>
                          </a:solidFill>
                          <a:effectLst/>
                          <a:latin typeface="+mn-lt"/>
                          <a:ea typeface="+mn-ea"/>
                          <a:cs typeface="+mn-cs"/>
                        </a:rPr>
                        <a:t>Sex workers (SW) </a:t>
                      </a:r>
                    </a:p>
                    <a:p>
                      <a:pPr marL="342900" lvl="0" indent="-342900">
                        <a:buClr>
                          <a:srgbClr val="FF0000"/>
                        </a:buClr>
                        <a:buFont typeface="Wingdings" panose="05000000000000000000" pitchFamily="2" charset="2"/>
                        <a:buChar char="§"/>
                      </a:pPr>
                      <a:r>
                        <a:rPr lang="en-AU" sz="2400" kern="1200" dirty="0">
                          <a:solidFill>
                            <a:schemeClr val="dk1"/>
                          </a:solidFill>
                          <a:effectLst/>
                          <a:latin typeface="+mn-lt"/>
                          <a:ea typeface="+mn-ea"/>
                          <a:cs typeface="+mn-cs"/>
                        </a:rPr>
                        <a:t>HIV negative partner in SDC</a:t>
                      </a:r>
                      <a:endParaRPr lang="en-ZA" sz="2400" kern="1200" dirty="0">
                        <a:solidFill>
                          <a:schemeClr val="dk1"/>
                        </a:solidFill>
                        <a:effectLst/>
                        <a:latin typeface="+mn-lt"/>
                        <a:ea typeface="+mn-ea"/>
                        <a:cs typeface="+mn-cs"/>
                      </a:endParaRPr>
                    </a:p>
                    <a:p>
                      <a:pPr marL="342900" lvl="0" indent="-342900">
                        <a:buClr>
                          <a:srgbClr val="FF0000"/>
                        </a:buClr>
                        <a:buFont typeface="Wingdings" panose="05000000000000000000" pitchFamily="2" charset="2"/>
                        <a:buChar char="§"/>
                      </a:pPr>
                      <a:r>
                        <a:rPr lang="en-AU" sz="2400" kern="1200" dirty="0">
                          <a:solidFill>
                            <a:schemeClr val="dk1"/>
                          </a:solidFill>
                          <a:effectLst/>
                          <a:latin typeface="+mn-lt"/>
                          <a:ea typeface="+mn-ea"/>
                          <a:cs typeface="+mn-cs"/>
                        </a:rPr>
                        <a:t>Clients with STI</a:t>
                      </a:r>
                    </a:p>
                    <a:p>
                      <a:pPr marL="342900" lvl="0" indent="-342900">
                        <a:buFont typeface="Arial" panose="020B0604020202020204" pitchFamily="34" charset="0"/>
                        <a:buChar char="•"/>
                      </a:pPr>
                      <a:endParaRPr lang="en-AU" sz="1100" kern="1200" dirty="0">
                        <a:solidFill>
                          <a:schemeClr val="dk1"/>
                        </a:solidFill>
                        <a:effectLst/>
                        <a:latin typeface="+mn-lt"/>
                        <a:ea typeface="+mn-ea"/>
                        <a:cs typeface="+mn-cs"/>
                      </a:endParaRPr>
                    </a:p>
                    <a:p>
                      <a:pPr marL="0" lvl="0" indent="0">
                        <a:buFont typeface="Arial" panose="020B0604020202020204" pitchFamily="34" charset="0"/>
                        <a:buNone/>
                      </a:pPr>
                      <a:r>
                        <a:rPr lang="en-AU" sz="2400" b="1" kern="1200" dirty="0">
                          <a:solidFill>
                            <a:schemeClr val="dk1"/>
                          </a:solidFill>
                          <a:effectLst/>
                          <a:latin typeface="+mn-lt"/>
                          <a:ea typeface="+mn-ea"/>
                          <a:cs typeface="+mn-cs"/>
                        </a:rPr>
                        <a:t>794 clients </a:t>
                      </a:r>
                      <a:endParaRPr lang="en-ZA" sz="2400" b="1" kern="1200" dirty="0">
                        <a:solidFill>
                          <a:schemeClr val="dk1"/>
                        </a:solidFill>
                        <a:effectLst/>
                        <a:latin typeface="+mn-lt"/>
                        <a:ea typeface="+mn-ea"/>
                        <a:cs typeface="+mn-cs"/>
                      </a:endParaRPr>
                    </a:p>
                  </a:txBody>
                  <a:tcPr>
                    <a:noFill/>
                  </a:tcPr>
                </a:tc>
                <a:tc>
                  <a:txBody>
                    <a:bodyPr/>
                    <a:lstStyle/>
                    <a:p>
                      <a:pPr marL="342900" lvl="0" indent="-342900">
                        <a:buClr>
                          <a:srgbClr val="FF0000"/>
                        </a:buClr>
                        <a:buFont typeface="Wingdings" panose="05000000000000000000" pitchFamily="2" charset="2"/>
                        <a:buChar char="§"/>
                      </a:pPr>
                      <a:r>
                        <a:rPr lang="en-ZA" sz="2400" kern="1200" dirty="0">
                          <a:solidFill>
                            <a:schemeClr val="dk1"/>
                          </a:solidFill>
                          <a:effectLst/>
                          <a:latin typeface="+mn-lt"/>
                          <a:ea typeface="+mn-ea"/>
                          <a:cs typeface="+mn-cs"/>
                        </a:rPr>
                        <a:t>HIV negative people </a:t>
                      </a:r>
                      <a:r>
                        <a:rPr lang="en-AU" sz="2400" kern="1200" dirty="0">
                          <a:solidFill>
                            <a:schemeClr val="dk1"/>
                          </a:solidFill>
                          <a:effectLst/>
                          <a:latin typeface="+mn-lt"/>
                          <a:ea typeface="+mn-ea"/>
                          <a:cs typeface="+mn-cs"/>
                        </a:rPr>
                        <a:t>≥ 18 who are identified, or identify, as at risk</a:t>
                      </a:r>
                    </a:p>
                    <a:p>
                      <a:pPr marL="342900" lvl="0" indent="-342900">
                        <a:buClr>
                          <a:srgbClr val="FF0000"/>
                        </a:buClr>
                        <a:buFont typeface="Wingdings" panose="05000000000000000000" pitchFamily="2" charset="2"/>
                        <a:buChar char="§"/>
                      </a:pPr>
                      <a:r>
                        <a:rPr lang="en-AU" sz="2400" kern="1200" dirty="0">
                          <a:solidFill>
                            <a:schemeClr val="dk1"/>
                          </a:solidFill>
                          <a:effectLst/>
                          <a:latin typeface="+mn-lt"/>
                          <a:ea typeface="+mn-ea"/>
                          <a:cs typeface="+mn-cs"/>
                        </a:rPr>
                        <a:t>Support target demand creation for:                                                                                      </a:t>
                      </a:r>
                    </a:p>
                    <a:p>
                      <a:pPr marL="0" lvl="0" indent="0">
                        <a:buFont typeface="Arial" panose="020B0604020202020204" pitchFamily="34" charset="0"/>
                        <a:buNone/>
                      </a:pPr>
                      <a:r>
                        <a:rPr lang="en-ZA" sz="2400" kern="1200" dirty="0">
                          <a:solidFill>
                            <a:schemeClr val="dk1"/>
                          </a:solidFill>
                          <a:effectLst/>
                          <a:latin typeface="+mn-lt"/>
                          <a:ea typeface="+mn-ea"/>
                          <a:cs typeface="+mn-cs"/>
                        </a:rPr>
                        <a:t>       - FSW</a:t>
                      </a:r>
                    </a:p>
                    <a:p>
                      <a:pPr marL="0" lvl="0" indent="0">
                        <a:buFont typeface="Arial" panose="020B0604020202020204" pitchFamily="34" charset="0"/>
                        <a:buNone/>
                      </a:pPr>
                      <a:r>
                        <a:rPr lang="en-ZA" sz="2400" kern="1200" dirty="0">
                          <a:solidFill>
                            <a:schemeClr val="dk1"/>
                          </a:solidFill>
                          <a:effectLst/>
                          <a:latin typeface="+mn-lt"/>
                          <a:ea typeface="+mn-ea"/>
                          <a:cs typeface="+mn-cs"/>
                        </a:rPr>
                        <a:t>       - YW 18-25</a:t>
                      </a:r>
                    </a:p>
                    <a:p>
                      <a:pPr marL="0" lvl="0" indent="0">
                        <a:buFont typeface="Arial" panose="020B0604020202020204" pitchFamily="34" charset="0"/>
                        <a:buNone/>
                      </a:pPr>
                      <a:r>
                        <a:rPr lang="en-ZA" sz="2400" kern="1200" dirty="0">
                          <a:solidFill>
                            <a:schemeClr val="dk1"/>
                          </a:solidFill>
                          <a:effectLst/>
                          <a:latin typeface="+mn-lt"/>
                          <a:ea typeface="+mn-ea"/>
                          <a:cs typeface="+mn-cs"/>
                        </a:rPr>
                        <a:t>       - MSM</a:t>
                      </a:r>
                    </a:p>
                    <a:p>
                      <a:pPr marL="0" lvl="0" indent="0">
                        <a:buFont typeface="Arial" panose="020B0604020202020204" pitchFamily="34" charset="0"/>
                        <a:buNone/>
                      </a:pPr>
                      <a:r>
                        <a:rPr lang="en-ZA" sz="2400" kern="1200" dirty="0">
                          <a:solidFill>
                            <a:schemeClr val="dk1"/>
                          </a:solidFill>
                          <a:effectLst/>
                          <a:latin typeface="+mn-lt"/>
                          <a:ea typeface="+mn-ea"/>
                          <a:cs typeface="+mn-cs"/>
                        </a:rPr>
                        <a:t>       - Males</a:t>
                      </a:r>
                    </a:p>
                    <a:p>
                      <a:pPr marL="0" lvl="0" indent="0">
                        <a:buFont typeface="Arial" panose="020B0604020202020204" pitchFamily="34" charset="0"/>
                        <a:buNone/>
                      </a:pPr>
                      <a:endParaRPr lang="en-ZA" sz="1100" kern="1200" dirty="0">
                        <a:solidFill>
                          <a:schemeClr val="dk1"/>
                        </a:solidFill>
                        <a:effectLst/>
                        <a:latin typeface="+mn-lt"/>
                        <a:ea typeface="+mn-ea"/>
                        <a:cs typeface="+mn-cs"/>
                      </a:endParaRPr>
                    </a:p>
                    <a:p>
                      <a:pPr marL="0" lvl="0" indent="0">
                        <a:buFont typeface="Arial" panose="020B0604020202020204" pitchFamily="34" charset="0"/>
                        <a:buNone/>
                      </a:pPr>
                      <a:r>
                        <a:rPr lang="en-ZA" sz="2400" b="1" kern="1200" dirty="0">
                          <a:solidFill>
                            <a:schemeClr val="dk1"/>
                          </a:solidFill>
                          <a:effectLst/>
                          <a:latin typeface="+mn-lt"/>
                          <a:ea typeface="+mn-ea"/>
                          <a:cs typeface="+mn-cs"/>
                        </a:rPr>
                        <a:t>1,300 clients </a:t>
                      </a:r>
                    </a:p>
                    <a:p>
                      <a:pPr marL="0" lvl="0" indent="0">
                        <a:buFont typeface="Arial" panose="020B0604020202020204" pitchFamily="34" charset="0"/>
                        <a:buNone/>
                      </a:pPr>
                      <a:r>
                        <a:rPr lang="en-ZA" sz="2400" kern="1200" dirty="0">
                          <a:solidFill>
                            <a:schemeClr val="dk1"/>
                          </a:solidFill>
                          <a:effectLst/>
                          <a:latin typeface="+mn-lt"/>
                          <a:ea typeface="+mn-ea"/>
                          <a:cs typeface="+mn-cs"/>
                        </a:rPr>
                        <a:t>      </a:t>
                      </a:r>
                    </a:p>
                    <a:p>
                      <a:endParaRPr lang="en-US" sz="2400" dirty="0">
                        <a:latin typeface="+mn-lt"/>
                      </a:endParaRPr>
                    </a:p>
                  </a:txBody>
                  <a:tcPr>
                    <a:noFill/>
                  </a:tcPr>
                </a:tc>
                <a:tc>
                  <a:txBody>
                    <a:bodyPr/>
                    <a:lstStyle/>
                    <a:p>
                      <a:pPr marL="342900" marR="0" lvl="0" indent="-342900" algn="l"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400" b="0" kern="1200" dirty="0">
                          <a:solidFill>
                            <a:schemeClr val="tx1"/>
                          </a:solidFill>
                          <a:effectLst/>
                          <a:latin typeface="+mn-lt"/>
                          <a:ea typeface="+mn-ea"/>
                          <a:cs typeface="+mn-cs"/>
                        </a:rPr>
                        <a:t>HIV negative people </a:t>
                      </a:r>
                      <a:r>
                        <a:rPr lang="en-AU" sz="2400" kern="1200" dirty="0">
                          <a:solidFill>
                            <a:schemeClr val="dk1"/>
                          </a:solidFill>
                          <a:effectLst/>
                          <a:latin typeface="+mn-lt"/>
                          <a:ea typeface="+mn-ea"/>
                          <a:cs typeface="+mn-cs"/>
                        </a:rPr>
                        <a:t>≥16 who are identified at substantial</a:t>
                      </a:r>
                      <a:r>
                        <a:rPr lang="en-AU" sz="2400" kern="1200" baseline="0" dirty="0">
                          <a:solidFill>
                            <a:schemeClr val="dk1"/>
                          </a:solidFill>
                          <a:effectLst/>
                          <a:latin typeface="+mn-lt"/>
                          <a:ea typeface="+mn-ea"/>
                          <a:cs typeface="+mn-cs"/>
                        </a:rPr>
                        <a:t> risk through a risk assessment or</a:t>
                      </a:r>
                    </a:p>
                    <a:p>
                      <a:pPr marL="342900" marR="0" lvl="0" indent="-342900" algn="l"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AU" sz="2400" kern="1200" baseline="0" dirty="0">
                          <a:solidFill>
                            <a:schemeClr val="dk1"/>
                          </a:solidFill>
                          <a:effectLst/>
                          <a:latin typeface="+mn-lt"/>
                          <a:ea typeface="+mn-ea"/>
                          <a:cs typeface="+mn-cs"/>
                        </a:rPr>
                        <a:t>HIV negative people </a:t>
                      </a:r>
                      <a:r>
                        <a:rPr lang="en-GB" sz="2400" kern="1200" dirty="0">
                          <a:solidFill>
                            <a:schemeClr val="dk1"/>
                          </a:solidFill>
                          <a:effectLst/>
                          <a:latin typeface="+mn-lt"/>
                          <a:ea typeface="+mn-ea"/>
                          <a:cs typeface="+mn-cs"/>
                        </a:rPr>
                        <a:t>who perceive themselves at high risk</a:t>
                      </a:r>
                      <a:r>
                        <a:rPr lang="en-US" sz="2400" kern="1200" dirty="0">
                          <a:solidFill>
                            <a:schemeClr val="dk1"/>
                          </a:solidFill>
                          <a:effectLst/>
                          <a:latin typeface="+mn-lt"/>
                          <a:ea typeface="+mn-ea"/>
                          <a:cs typeface="+mn-cs"/>
                        </a:rPr>
                        <a:t> </a:t>
                      </a:r>
                      <a:r>
                        <a:rPr lang="en-GB" sz="2400" kern="1200" dirty="0">
                          <a:solidFill>
                            <a:schemeClr val="dk1"/>
                          </a:solidFill>
                          <a:effectLst/>
                          <a:latin typeface="+mn-lt"/>
                          <a:ea typeface="+mn-ea"/>
                          <a:cs typeface="+mn-cs"/>
                        </a:rPr>
                        <a:t>and/or request PrEP</a:t>
                      </a:r>
                    </a:p>
                    <a:p>
                      <a:pPr marL="0" marR="0" lvl="0" indent="0" algn="l" defTabSz="457200" rtl="0" eaLnBrk="1" fontAlgn="auto" latinLnBrk="0" hangingPunct="1">
                        <a:lnSpc>
                          <a:spcPct val="100000"/>
                        </a:lnSpc>
                        <a:spcBef>
                          <a:spcPts val="0"/>
                        </a:spcBef>
                        <a:spcAft>
                          <a:spcPts val="0"/>
                        </a:spcAft>
                        <a:buClr>
                          <a:srgbClr val="FF0000"/>
                        </a:buClr>
                        <a:buSzTx/>
                        <a:buFontTx/>
                        <a:buNone/>
                        <a:tabLst/>
                        <a:defRPr/>
                      </a:pPr>
                      <a:endParaRPr lang="en-US" sz="11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
                          <a:srgbClr val="FF0000"/>
                        </a:buClr>
                        <a:buSzTx/>
                        <a:buFontTx/>
                        <a:buNone/>
                        <a:tabLst/>
                        <a:defRPr/>
                      </a:pPr>
                      <a:r>
                        <a:rPr lang="en-US" sz="2400" b="1" kern="1200" dirty="0">
                          <a:solidFill>
                            <a:schemeClr val="tx1"/>
                          </a:solidFill>
                          <a:effectLst/>
                          <a:latin typeface="+mn-lt"/>
                          <a:ea typeface="+mn-ea"/>
                          <a:cs typeface="+mn-cs"/>
                        </a:rPr>
                        <a:t>538 clients </a:t>
                      </a:r>
                      <a:endParaRPr lang="en-US" sz="2400" b="1" kern="120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kern="1200" dirty="0">
                        <a:solidFill>
                          <a:schemeClr val="tx1"/>
                        </a:solidFill>
                        <a:effectLst/>
                        <a:latin typeface="+mn-lt"/>
                        <a:ea typeface="+mn-ea"/>
                        <a:cs typeface="+mn-cs"/>
                      </a:endParaRPr>
                    </a:p>
                  </a:txBody>
                  <a:tcPr>
                    <a:noFill/>
                  </a:tcPr>
                </a:tc>
                <a:extLst>
                  <a:ext uri="{0D108BD9-81ED-4DB2-BD59-A6C34878D82A}">
                    <a16:rowId xmlns="" xmlns:a16="http://schemas.microsoft.com/office/drawing/2014/main" val="10001"/>
                  </a:ext>
                </a:extLst>
              </a:tr>
            </a:tbl>
          </a:graphicData>
        </a:graphic>
      </p:graphicFrame>
      <p:cxnSp>
        <p:nvCxnSpPr>
          <p:cNvPr id="6" name="Straight Connector 5"/>
          <p:cNvCxnSpPr/>
          <p:nvPr/>
        </p:nvCxnSpPr>
        <p:spPr>
          <a:xfrm>
            <a:off x="6072034" y="2757949"/>
            <a:ext cx="0" cy="3082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60257" y="2771803"/>
            <a:ext cx="0" cy="30824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3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86A48A-6A87-4B29-A762-DFDE5D3F64F6}"/>
              </a:ext>
            </a:extLst>
          </p:cNvPr>
          <p:cNvSpPr>
            <a:spLocks noGrp="1"/>
          </p:cNvSpPr>
          <p:nvPr>
            <p:ph type="title"/>
          </p:nvPr>
        </p:nvSpPr>
        <p:spPr>
          <a:xfrm>
            <a:off x="1088803" y="585216"/>
            <a:ext cx="10333905" cy="1499616"/>
          </a:xfrm>
        </p:spPr>
        <p:txBody>
          <a:bodyPr>
            <a:normAutofit/>
          </a:bodyPr>
          <a:lstStyle/>
          <a:p>
            <a:pPr>
              <a:defRPr/>
            </a:pPr>
            <a:r>
              <a:rPr lang="en-US" sz="4400" cap="none" dirty="0"/>
              <a:t>PrEP </a:t>
            </a:r>
            <a:r>
              <a:rPr lang="en-US" sz="4400" dirty="0"/>
              <a:t>Cascade across all </a:t>
            </a:r>
            <a:r>
              <a:rPr lang="en-US" sz="4400" cap="none" dirty="0" err="1"/>
              <a:t>MoH</a:t>
            </a:r>
            <a:r>
              <a:rPr lang="en-US" sz="4400" dirty="0"/>
              <a:t> sites through </a:t>
            </a:r>
            <a:r>
              <a:rPr lang="en-US" sz="4400" dirty="0" err="1"/>
              <a:t>june</a:t>
            </a:r>
            <a:r>
              <a:rPr lang="en-US" sz="4400" dirty="0"/>
              <a:t> 2018</a:t>
            </a:r>
            <a:endParaRPr lang="en-ZA" sz="4400" dirty="0"/>
          </a:p>
        </p:txBody>
      </p:sp>
      <p:sp>
        <p:nvSpPr>
          <p:cNvPr id="7" name="TextBox 6">
            <a:extLst>
              <a:ext uri="{FF2B5EF4-FFF2-40B4-BE49-F238E27FC236}">
                <a16:creationId xmlns="" xmlns:a16="http://schemas.microsoft.com/office/drawing/2014/main" id="{0F5F8527-1A06-4E05-A569-A41184F108F6}"/>
              </a:ext>
            </a:extLst>
          </p:cNvPr>
          <p:cNvSpPr txBox="1"/>
          <p:nvPr/>
        </p:nvSpPr>
        <p:spPr>
          <a:xfrm>
            <a:off x="6097110" y="4400461"/>
            <a:ext cx="1769822"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w Cen MT" panose="020B0602020104020603"/>
                <a:ea typeface="+mn-ea"/>
                <a:cs typeface="+mn-cs"/>
              </a:rPr>
              <a:t>45% of clients at substantial risk for HIV infection initiated  </a:t>
            </a:r>
          </a:p>
        </p:txBody>
      </p:sp>
      <p:sp>
        <p:nvSpPr>
          <p:cNvPr id="8" name="Right Brace 7">
            <a:extLst>
              <a:ext uri="{FF2B5EF4-FFF2-40B4-BE49-F238E27FC236}">
                <a16:creationId xmlns="" xmlns:a16="http://schemas.microsoft.com/office/drawing/2014/main" id="{F5824A0D-0B16-4EB4-9F8A-04A91642C4A2}"/>
              </a:ext>
            </a:extLst>
          </p:cNvPr>
          <p:cNvSpPr/>
          <p:nvPr/>
        </p:nvSpPr>
        <p:spPr>
          <a:xfrm>
            <a:off x="5870917" y="3461966"/>
            <a:ext cx="228601" cy="2514601"/>
          </a:xfrm>
          <a:prstGeom prst="rightBrace">
            <a:avLst/>
          </a:prstGeom>
        </p:spPr>
        <p:style>
          <a:lnRef idx="1">
            <a:schemeClr val="accent2"/>
          </a:lnRef>
          <a:fillRef idx="0">
            <a:schemeClr val="accent2"/>
          </a:fillRef>
          <a:effectRef idx="0">
            <a:schemeClr val="accent2"/>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9" name="TextBox 8">
            <a:extLst>
              <a:ext uri="{FF2B5EF4-FFF2-40B4-BE49-F238E27FC236}">
                <a16:creationId xmlns="" xmlns:a16="http://schemas.microsoft.com/office/drawing/2014/main" id="{85FC9C5D-C6FD-4872-9863-835A1AC328E7}"/>
              </a:ext>
            </a:extLst>
          </p:cNvPr>
          <p:cNvSpPr txBox="1"/>
          <p:nvPr/>
        </p:nvSpPr>
        <p:spPr>
          <a:xfrm>
            <a:off x="4432642" y="5179945"/>
            <a:ext cx="134949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w Cen MT" panose="020B0602020104020603"/>
                <a:ea typeface="+mn-ea"/>
                <a:cs typeface="+mn-cs"/>
              </a:rPr>
              <a:t>96% of clients eligible initiated PrEP</a:t>
            </a:r>
          </a:p>
        </p:txBody>
      </p:sp>
      <p:sp>
        <p:nvSpPr>
          <p:cNvPr id="10" name="Right Brace 9">
            <a:extLst>
              <a:ext uri="{FF2B5EF4-FFF2-40B4-BE49-F238E27FC236}">
                <a16:creationId xmlns="" xmlns:a16="http://schemas.microsoft.com/office/drawing/2014/main" id="{9B48FF59-6084-47B7-936A-F179F1BFAEB1}"/>
              </a:ext>
            </a:extLst>
          </p:cNvPr>
          <p:cNvSpPr/>
          <p:nvPr/>
        </p:nvSpPr>
        <p:spPr>
          <a:xfrm>
            <a:off x="4368887" y="4896952"/>
            <a:ext cx="132578" cy="1108439"/>
          </a:xfrm>
          <a:prstGeom prst="rightBrace">
            <a:avLst/>
          </a:prstGeom>
        </p:spPr>
        <p:style>
          <a:lnRef idx="1">
            <a:schemeClr val="accent2"/>
          </a:lnRef>
          <a:fillRef idx="0">
            <a:schemeClr val="accent2"/>
          </a:fillRef>
          <a:effectRef idx="0">
            <a:schemeClr val="accent2"/>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aphicFrame>
        <p:nvGraphicFramePr>
          <p:cNvPr id="14" name="Chart 13">
            <a:extLst>
              <a:ext uri="{FF2B5EF4-FFF2-40B4-BE49-F238E27FC236}">
                <a16:creationId xmlns="" xmlns:a16="http://schemas.microsoft.com/office/drawing/2014/main" id="{9B66070A-F16A-41FC-BE43-B864474E7F22}"/>
              </a:ext>
            </a:extLst>
          </p:cNvPr>
          <p:cNvGraphicFramePr>
            <a:graphicFrameLocks/>
          </p:cNvGraphicFramePr>
          <p:nvPr>
            <p:extLst>
              <p:ext uri="{D42A27DB-BD31-4B8C-83A1-F6EECF244321}">
                <p14:modId xmlns:p14="http://schemas.microsoft.com/office/powerpoint/2010/main" val="2759201675"/>
              </p:ext>
            </p:extLst>
          </p:nvPr>
        </p:nvGraphicFramePr>
        <p:xfrm>
          <a:off x="214745" y="2078181"/>
          <a:ext cx="6669420" cy="4391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 xmlns:a16="http://schemas.microsoft.com/office/drawing/2014/main" id="{ED868A99-1462-4FCC-8F70-719C55FBF9BB}"/>
              </a:ext>
            </a:extLst>
          </p:cNvPr>
          <p:cNvGraphicFramePr>
            <a:graphicFrameLocks/>
          </p:cNvGraphicFramePr>
          <p:nvPr>
            <p:extLst>
              <p:ext uri="{D42A27DB-BD31-4B8C-83A1-F6EECF244321}">
                <p14:modId xmlns:p14="http://schemas.microsoft.com/office/powerpoint/2010/main" val="3410990576"/>
              </p:ext>
            </p:extLst>
          </p:nvPr>
        </p:nvGraphicFramePr>
        <p:xfrm>
          <a:off x="6844146" y="2161309"/>
          <a:ext cx="6536387" cy="46274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286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141D066E-36AC-45C7-857C-F60DA7B664C1}"/>
              </a:ext>
            </a:extLst>
          </p:cNvPr>
          <p:cNvSpPr>
            <a:spLocks noGrp="1"/>
          </p:cNvSpPr>
          <p:nvPr>
            <p:ph type="title"/>
          </p:nvPr>
        </p:nvSpPr>
        <p:spPr/>
        <p:txBody>
          <a:bodyPr/>
          <a:lstStyle/>
          <a:p>
            <a:r>
              <a:rPr lang="en-US" dirty="0"/>
              <a:t>Overall retention for all </a:t>
            </a:r>
            <a:r>
              <a:rPr lang="en-US" cap="none" dirty="0" err="1"/>
              <a:t>MoH</a:t>
            </a:r>
            <a:r>
              <a:rPr lang="en-US" cap="none" dirty="0"/>
              <a:t> </a:t>
            </a:r>
            <a:r>
              <a:rPr lang="en-US" dirty="0"/>
              <a:t>sites through June 2018</a:t>
            </a:r>
          </a:p>
        </p:txBody>
      </p:sp>
      <p:graphicFrame>
        <p:nvGraphicFramePr>
          <p:cNvPr id="4" name="Content Placeholder 3">
            <a:extLst>
              <a:ext uri="{FF2B5EF4-FFF2-40B4-BE49-F238E27FC236}">
                <a16:creationId xmlns="" xmlns:a16="http://schemas.microsoft.com/office/drawing/2014/main" id="{7F94CFAF-BC71-4594-98A0-15E28E490A91}"/>
              </a:ext>
            </a:extLst>
          </p:cNvPr>
          <p:cNvGraphicFramePr>
            <a:graphicFrameLocks noGrp="1"/>
          </p:cNvGraphicFramePr>
          <p:nvPr>
            <p:ph idx="1"/>
            <p:extLst>
              <p:ext uri="{D42A27DB-BD31-4B8C-83A1-F6EECF244321}">
                <p14:modId xmlns:p14="http://schemas.microsoft.com/office/powerpoint/2010/main" val="1925148430"/>
              </p:ext>
            </p:extLst>
          </p:nvPr>
        </p:nvGraphicFramePr>
        <p:xfrm>
          <a:off x="1089025" y="1910080"/>
          <a:ext cx="10333038" cy="439864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 xmlns:a16="http://schemas.microsoft.com/office/drawing/2014/main" id="{0FD27146-208C-411B-8E26-7DE4CCACB923}"/>
              </a:ext>
            </a:extLst>
          </p:cNvPr>
          <p:cNvSpPr txBox="1"/>
          <p:nvPr/>
        </p:nvSpPr>
        <p:spPr>
          <a:xfrm>
            <a:off x="4175314" y="2824701"/>
            <a:ext cx="955040" cy="369332"/>
          </a:xfrm>
          <a:prstGeom prst="rect">
            <a:avLst/>
          </a:prstGeom>
          <a:noFill/>
        </p:spPr>
        <p:txBody>
          <a:bodyPr wrap="square" rtlCol="0">
            <a:spAutoFit/>
          </a:bodyPr>
          <a:lstStyle/>
          <a:p>
            <a:r>
              <a:rPr lang="en-US" dirty="0"/>
              <a:t>56%</a:t>
            </a:r>
          </a:p>
        </p:txBody>
      </p:sp>
      <p:sp>
        <p:nvSpPr>
          <p:cNvPr id="7" name="TextBox 6">
            <a:extLst>
              <a:ext uri="{FF2B5EF4-FFF2-40B4-BE49-F238E27FC236}">
                <a16:creationId xmlns="" xmlns:a16="http://schemas.microsoft.com/office/drawing/2014/main" id="{90FCBC85-DD5C-45B4-ABB2-92788D2C828B}"/>
              </a:ext>
            </a:extLst>
          </p:cNvPr>
          <p:cNvSpPr txBox="1"/>
          <p:nvPr/>
        </p:nvSpPr>
        <p:spPr>
          <a:xfrm>
            <a:off x="6343501" y="3740070"/>
            <a:ext cx="848955" cy="369332"/>
          </a:xfrm>
          <a:prstGeom prst="rect">
            <a:avLst/>
          </a:prstGeom>
          <a:noFill/>
        </p:spPr>
        <p:txBody>
          <a:bodyPr wrap="square" rtlCol="0">
            <a:spAutoFit/>
          </a:bodyPr>
          <a:lstStyle/>
          <a:p>
            <a:r>
              <a:rPr lang="en-US" dirty="0"/>
              <a:t>42%</a:t>
            </a:r>
          </a:p>
        </p:txBody>
      </p:sp>
      <p:sp>
        <p:nvSpPr>
          <p:cNvPr id="8" name="TextBox 7">
            <a:extLst>
              <a:ext uri="{FF2B5EF4-FFF2-40B4-BE49-F238E27FC236}">
                <a16:creationId xmlns="" xmlns:a16="http://schemas.microsoft.com/office/drawing/2014/main" id="{26DFE784-7867-4E16-843E-8CC116EE82B0}"/>
              </a:ext>
            </a:extLst>
          </p:cNvPr>
          <p:cNvSpPr txBox="1"/>
          <p:nvPr/>
        </p:nvSpPr>
        <p:spPr>
          <a:xfrm>
            <a:off x="8135085" y="4338831"/>
            <a:ext cx="955040" cy="369332"/>
          </a:xfrm>
          <a:prstGeom prst="rect">
            <a:avLst/>
          </a:prstGeom>
          <a:noFill/>
        </p:spPr>
        <p:txBody>
          <a:bodyPr wrap="square" rtlCol="0">
            <a:spAutoFit/>
          </a:bodyPr>
          <a:lstStyle/>
          <a:p>
            <a:r>
              <a:rPr lang="en-US" dirty="0"/>
              <a:t>31%</a:t>
            </a:r>
          </a:p>
        </p:txBody>
      </p:sp>
      <p:sp>
        <p:nvSpPr>
          <p:cNvPr id="9" name="TextBox 8">
            <a:extLst>
              <a:ext uri="{FF2B5EF4-FFF2-40B4-BE49-F238E27FC236}">
                <a16:creationId xmlns="" xmlns:a16="http://schemas.microsoft.com/office/drawing/2014/main" id="{9A5CD0DF-2C46-4000-8085-6256B4F68942}"/>
              </a:ext>
            </a:extLst>
          </p:cNvPr>
          <p:cNvSpPr txBox="1"/>
          <p:nvPr/>
        </p:nvSpPr>
        <p:spPr>
          <a:xfrm>
            <a:off x="9989826" y="4968637"/>
            <a:ext cx="955040" cy="369332"/>
          </a:xfrm>
          <a:prstGeom prst="rect">
            <a:avLst/>
          </a:prstGeom>
          <a:noFill/>
        </p:spPr>
        <p:txBody>
          <a:bodyPr wrap="square" rtlCol="0">
            <a:spAutoFit/>
          </a:bodyPr>
          <a:lstStyle/>
          <a:p>
            <a:r>
              <a:rPr lang="en-US" dirty="0"/>
              <a:t>18%</a:t>
            </a:r>
          </a:p>
        </p:txBody>
      </p:sp>
      <p:cxnSp>
        <p:nvCxnSpPr>
          <p:cNvPr id="10" name="Straight Connector 9">
            <a:extLst>
              <a:ext uri="{FF2B5EF4-FFF2-40B4-BE49-F238E27FC236}">
                <a16:creationId xmlns="" xmlns:a16="http://schemas.microsoft.com/office/drawing/2014/main" id="{9C84CF91-2231-429B-9C6E-D0082B8F09F6}"/>
              </a:ext>
            </a:extLst>
          </p:cNvPr>
          <p:cNvCxnSpPr>
            <a:cxnSpLocks/>
          </p:cNvCxnSpPr>
          <p:nvPr/>
        </p:nvCxnSpPr>
        <p:spPr>
          <a:xfrm>
            <a:off x="4653479" y="3009367"/>
            <a:ext cx="1602065" cy="9437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E25A68D8-EBD3-4D3C-9F14-C1F1C1491824}"/>
              </a:ext>
            </a:extLst>
          </p:cNvPr>
          <p:cNvCxnSpPr>
            <a:cxnSpLocks/>
          </p:cNvCxnSpPr>
          <p:nvPr/>
        </p:nvCxnSpPr>
        <p:spPr>
          <a:xfrm>
            <a:off x="6255544" y="3953159"/>
            <a:ext cx="1873825" cy="6967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F78C7771-13A6-4518-BE0F-6E268E3F561D}"/>
              </a:ext>
            </a:extLst>
          </p:cNvPr>
          <p:cNvCxnSpPr>
            <a:cxnSpLocks/>
          </p:cNvCxnSpPr>
          <p:nvPr/>
        </p:nvCxnSpPr>
        <p:spPr>
          <a:xfrm>
            <a:off x="8128724" y="4649928"/>
            <a:ext cx="2326866" cy="6880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36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ACAFDB-27B7-49BC-95FF-B6AB7E6F8DE8}"/>
              </a:ext>
            </a:extLst>
          </p:cNvPr>
          <p:cNvSpPr>
            <a:spLocks noGrp="1"/>
          </p:cNvSpPr>
          <p:nvPr>
            <p:ph type="title"/>
          </p:nvPr>
        </p:nvSpPr>
        <p:spPr/>
        <p:txBody>
          <a:bodyPr/>
          <a:lstStyle/>
          <a:p>
            <a:r>
              <a:rPr lang="en-ZA" sz="4400" dirty="0"/>
              <a:t>How is </a:t>
            </a:r>
            <a:r>
              <a:rPr lang="en-ZA" sz="4400" cap="none" dirty="0" err="1"/>
              <a:t>PrEP</a:t>
            </a:r>
            <a:r>
              <a:rPr lang="en-ZA" sz="4400" cap="none" dirty="0"/>
              <a:t> </a:t>
            </a:r>
            <a:r>
              <a:rPr lang="en-ZA" sz="4400" dirty="0"/>
              <a:t>reaching </a:t>
            </a:r>
            <a:r>
              <a:rPr lang="en-ZA" sz="4400" cap="none" dirty="0"/>
              <a:t>KPs? </a:t>
            </a:r>
          </a:p>
        </p:txBody>
      </p:sp>
      <p:sp>
        <p:nvSpPr>
          <p:cNvPr id="3" name="Content Placeholder 2">
            <a:extLst>
              <a:ext uri="{FF2B5EF4-FFF2-40B4-BE49-F238E27FC236}">
                <a16:creationId xmlns="" xmlns:a16="http://schemas.microsoft.com/office/drawing/2014/main" id="{7E28283F-352D-4AF8-8CB4-D5C4D34B1EF0}"/>
              </a:ext>
            </a:extLst>
          </p:cNvPr>
          <p:cNvSpPr>
            <a:spLocks noGrp="1"/>
          </p:cNvSpPr>
          <p:nvPr>
            <p:ph sz="half" idx="1"/>
          </p:nvPr>
        </p:nvSpPr>
        <p:spPr>
          <a:xfrm>
            <a:off x="1088803" y="1773382"/>
            <a:ext cx="11629670" cy="2216728"/>
          </a:xfrm>
        </p:spPr>
        <p:txBody>
          <a:bodyPr>
            <a:normAutofit lnSpcReduction="10000"/>
          </a:bodyPr>
          <a:lstStyle/>
          <a:p>
            <a:pPr marL="0" indent="0">
              <a:buNone/>
            </a:pPr>
            <a:r>
              <a:rPr lang="en-ZA" sz="2700" dirty="0" err="1"/>
              <a:t>PrEP</a:t>
            </a:r>
            <a:r>
              <a:rPr lang="en-ZA" sz="2700" dirty="0"/>
              <a:t> study site identification: </a:t>
            </a:r>
          </a:p>
          <a:p>
            <a:pPr marL="644652" lvl="7" indent="-342900">
              <a:buFont typeface="Wingdings" panose="05000000000000000000" pitchFamily="2" charset="2"/>
              <a:buChar char="§"/>
            </a:pPr>
            <a:r>
              <a:rPr lang="en-ZA" sz="2200" dirty="0"/>
              <a:t>FHI 360/LINKAGES identified all 5 study sites based on being in strategic locations to access KPs </a:t>
            </a:r>
          </a:p>
          <a:p>
            <a:pPr marL="644652" lvl="7" indent="-342900">
              <a:buFont typeface="Wingdings" panose="05000000000000000000" pitchFamily="2" charset="2"/>
              <a:buChar char="§"/>
            </a:pPr>
            <a:r>
              <a:rPr lang="en-ZA" sz="2200" dirty="0"/>
              <a:t>MSF identified one site specifically to support FSWs to access </a:t>
            </a:r>
            <a:r>
              <a:rPr lang="en-ZA" sz="2200" dirty="0" err="1"/>
              <a:t>PrEP</a:t>
            </a:r>
            <a:endParaRPr lang="en-ZA" sz="2200" dirty="0"/>
          </a:p>
          <a:p>
            <a:pPr marL="0" indent="0">
              <a:buNone/>
            </a:pPr>
            <a:r>
              <a:rPr lang="en-ZA" sz="2700" dirty="0"/>
              <a:t>KP integrated training materials: </a:t>
            </a:r>
          </a:p>
          <a:p>
            <a:pPr marL="644652" lvl="7" indent="-342900">
              <a:buFont typeface="Wingdings" panose="05000000000000000000" pitchFamily="2" charset="2"/>
              <a:buChar char="§"/>
            </a:pPr>
            <a:r>
              <a:rPr lang="en-ZA" sz="2200" dirty="0"/>
              <a:t>Including “Working with Different Groups” module as part of the </a:t>
            </a:r>
            <a:r>
              <a:rPr lang="en-ZA" sz="2200" dirty="0" err="1"/>
              <a:t>MoH</a:t>
            </a:r>
            <a:r>
              <a:rPr lang="en-ZA" sz="2200" dirty="0"/>
              <a:t> Health Care Workers </a:t>
            </a:r>
            <a:r>
              <a:rPr lang="en-ZA" sz="2200" dirty="0" err="1"/>
              <a:t>PrEP</a:t>
            </a:r>
            <a:r>
              <a:rPr lang="en-ZA" sz="2200" dirty="0"/>
              <a:t> training</a:t>
            </a:r>
          </a:p>
        </p:txBody>
      </p:sp>
      <p:pic>
        <p:nvPicPr>
          <p:cNvPr id="6" name="Content Placeholder 5">
            <a:extLst>
              <a:ext uri="{FF2B5EF4-FFF2-40B4-BE49-F238E27FC236}">
                <a16:creationId xmlns="" xmlns:a16="http://schemas.microsoft.com/office/drawing/2014/main" id="{F39F1391-E5D6-42A5-BF6F-BEB7479A7C3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931236" y="4101091"/>
            <a:ext cx="1693095" cy="2541052"/>
          </a:xfrm>
          <a:solidFill>
            <a:schemeClr val="accent1"/>
          </a:solidFill>
          <a:ln w="38100">
            <a:solidFill>
              <a:schemeClr val="tx1"/>
            </a:solidFill>
          </a:ln>
        </p:spPr>
      </p:pic>
      <p:sp>
        <p:nvSpPr>
          <p:cNvPr id="5" name="Rectangle 4">
            <a:extLst>
              <a:ext uri="{FF2B5EF4-FFF2-40B4-BE49-F238E27FC236}">
                <a16:creationId xmlns="" xmlns:a16="http://schemas.microsoft.com/office/drawing/2014/main" id="{104556AE-0DC7-4B6E-9FAA-FC5DCE73C40A}"/>
              </a:ext>
            </a:extLst>
          </p:cNvPr>
          <p:cNvSpPr/>
          <p:nvPr/>
        </p:nvSpPr>
        <p:spPr>
          <a:xfrm>
            <a:off x="1087582" y="3962400"/>
            <a:ext cx="9677400" cy="2200602"/>
          </a:xfrm>
          <a:prstGeom prst="rect">
            <a:avLst/>
          </a:prstGeom>
        </p:spPr>
        <p:txBody>
          <a:bodyPr wrap="square">
            <a:spAutoFit/>
          </a:bodyPr>
          <a:lstStyle/>
          <a:p>
            <a:r>
              <a:rPr lang="en-ZA" sz="2700" dirty="0"/>
              <a:t>Community-based demand creation</a:t>
            </a:r>
          </a:p>
          <a:p>
            <a:pPr marL="644652" lvl="7" indent="-342900">
              <a:buClr>
                <a:srgbClr val="FF0000"/>
              </a:buClr>
              <a:buFont typeface="Wingdings" panose="05000000000000000000" pitchFamily="2" charset="2"/>
              <a:buChar char="§"/>
            </a:pPr>
            <a:r>
              <a:rPr lang="en-ZA" sz="2200" dirty="0"/>
              <a:t>Supported a 5 day training on </a:t>
            </a:r>
            <a:r>
              <a:rPr lang="en-ZA" sz="2200" dirty="0" err="1"/>
              <a:t>PrEP</a:t>
            </a:r>
            <a:r>
              <a:rPr lang="en-ZA" sz="2200" dirty="0"/>
              <a:t> Demand Creation for CSOs through ITPC</a:t>
            </a:r>
          </a:p>
          <a:p>
            <a:pPr marL="644652" lvl="7" indent="-342900">
              <a:buClr>
                <a:srgbClr val="FF0000"/>
              </a:buClr>
              <a:buFont typeface="Wingdings" panose="05000000000000000000" pitchFamily="2" charset="2"/>
              <a:buChar char="§"/>
            </a:pPr>
            <a:r>
              <a:rPr lang="en-ZA" sz="2200" dirty="0"/>
              <a:t>Capacity building of community-based KP peer educators on </a:t>
            </a:r>
            <a:r>
              <a:rPr lang="en-ZA" sz="2200" dirty="0" err="1"/>
              <a:t>PrEP</a:t>
            </a:r>
            <a:r>
              <a:rPr lang="en-ZA" sz="2200" dirty="0"/>
              <a:t> </a:t>
            </a:r>
          </a:p>
          <a:p>
            <a:pPr marL="644652" lvl="7" indent="-342900">
              <a:buClr>
                <a:srgbClr val="FF0000"/>
              </a:buClr>
              <a:buFont typeface="Wingdings" panose="05000000000000000000" pitchFamily="2" charset="2"/>
              <a:buChar char="§"/>
            </a:pPr>
            <a:r>
              <a:rPr lang="en-ZA" sz="2200" dirty="0"/>
              <a:t>Facebook: the </a:t>
            </a:r>
            <a:r>
              <a:rPr lang="en-ZA" sz="2200" dirty="0" err="1"/>
              <a:t>MoH</a:t>
            </a:r>
            <a:r>
              <a:rPr lang="en-ZA" sz="2200" dirty="0"/>
              <a:t> page “</a:t>
            </a:r>
            <a:r>
              <a:rPr lang="en-ZA" sz="2200" dirty="0" err="1"/>
              <a:t>PrEP</a:t>
            </a:r>
            <a:r>
              <a:rPr lang="en-ZA" sz="2200" dirty="0"/>
              <a:t> Yourself for an HIV-Free Generation” includes ads targeting MSM, SW, individuals with </a:t>
            </a:r>
            <a:r>
              <a:rPr lang="en-US" sz="2200" dirty="0"/>
              <a:t>LGBT interests, and AGYW</a:t>
            </a:r>
            <a:r>
              <a:rPr lang="en-ZA" sz="2200" dirty="0"/>
              <a:t> </a:t>
            </a:r>
          </a:p>
          <a:p>
            <a:pPr marL="644652" lvl="7" indent="-342900">
              <a:buClr>
                <a:srgbClr val="FF0000"/>
              </a:buClr>
              <a:buFont typeface="Wingdings" panose="05000000000000000000" pitchFamily="2" charset="2"/>
              <a:buChar char="§"/>
            </a:pPr>
            <a:r>
              <a:rPr lang="en-ZA" sz="2200" dirty="0"/>
              <a:t>Community to clinic referrals from KPs for KPs</a:t>
            </a:r>
          </a:p>
        </p:txBody>
      </p:sp>
    </p:spTree>
    <p:extLst>
      <p:ext uri="{BB962C8B-B14F-4D97-AF65-F5344CB8AC3E}">
        <p14:creationId xmlns:p14="http://schemas.microsoft.com/office/powerpoint/2010/main" val="63281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C6C460-DFE0-45BC-8C6A-9D44FE3ABB7B}"/>
              </a:ext>
            </a:extLst>
          </p:cNvPr>
          <p:cNvSpPr>
            <a:spLocks noGrp="1"/>
          </p:cNvSpPr>
          <p:nvPr>
            <p:ph type="title"/>
          </p:nvPr>
        </p:nvSpPr>
        <p:spPr/>
        <p:txBody>
          <a:bodyPr/>
          <a:lstStyle/>
          <a:p>
            <a:r>
              <a:rPr lang="en-ZA" dirty="0"/>
              <a:t>Are Key Populations Accessing </a:t>
            </a:r>
            <a:r>
              <a:rPr lang="en-ZA" cap="none" dirty="0" err="1"/>
              <a:t>PrEP</a:t>
            </a:r>
            <a:r>
              <a:rPr lang="en-ZA" dirty="0"/>
              <a:t>? </a:t>
            </a:r>
          </a:p>
        </p:txBody>
      </p:sp>
      <p:sp>
        <p:nvSpPr>
          <p:cNvPr id="3" name="Content Placeholder 2">
            <a:extLst>
              <a:ext uri="{FF2B5EF4-FFF2-40B4-BE49-F238E27FC236}">
                <a16:creationId xmlns="" xmlns:a16="http://schemas.microsoft.com/office/drawing/2014/main" id="{A8247979-48EB-455F-B107-6BBDE9D52104}"/>
              </a:ext>
            </a:extLst>
          </p:cNvPr>
          <p:cNvSpPr>
            <a:spLocks noGrp="1"/>
          </p:cNvSpPr>
          <p:nvPr>
            <p:ph idx="1"/>
          </p:nvPr>
        </p:nvSpPr>
        <p:spPr>
          <a:xfrm>
            <a:off x="1088803" y="1930997"/>
            <a:ext cx="5709181" cy="4542906"/>
          </a:xfrm>
        </p:spPr>
        <p:txBody>
          <a:bodyPr>
            <a:normAutofit fontScale="92500" lnSpcReduction="20000"/>
          </a:bodyPr>
          <a:lstStyle/>
          <a:p>
            <a:r>
              <a:rPr lang="en-ZA" b="1" dirty="0"/>
              <a:t>Problem identified: </a:t>
            </a:r>
            <a:r>
              <a:rPr lang="en-ZA" dirty="0"/>
              <a:t>Unable to determine if KPs were accessing </a:t>
            </a:r>
            <a:r>
              <a:rPr lang="en-ZA" dirty="0" err="1"/>
              <a:t>PrEP.</a:t>
            </a:r>
            <a:endParaRPr lang="en-ZA" dirty="0"/>
          </a:p>
          <a:p>
            <a:r>
              <a:rPr lang="en-ZA" b="1" dirty="0"/>
              <a:t>Approach: </a:t>
            </a:r>
            <a:r>
              <a:rPr lang="en-ZA" dirty="0"/>
              <a:t>Assign </a:t>
            </a:r>
            <a:r>
              <a:rPr lang="en-ZA" dirty="0" err="1"/>
              <a:t>PrEP</a:t>
            </a:r>
            <a:r>
              <a:rPr lang="en-ZA" dirty="0"/>
              <a:t> nurse mentors to the LINKAGES clinical outreach services to counsel and discuss </a:t>
            </a:r>
            <a:r>
              <a:rPr lang="en-ZA" dirty="0" err="1"/>
              <a:t>PrEP</a:t>
            </a:r>
            <a:r>
              <a:rPr lang="en-ZA" dirty="0"/>
              <a:t> with interested KPs.</a:t>
            </a:r>
          </a:p>
          <a:p>
            <a:r>
              <a:rPr lang="en-ZA" b="1" dirty="0"/>
              <a:t>Results: </a:t>
            </a:r>
            <a:r>
              <a:rPr lang="en-ZA" dirty="0"/>
              <a:t>Conducted 6 </a:t>
            </a:r>
            <a:r>
              <a:rPr lang="en-ZA" dirty="0" err="1"/>
              <a:t>PrEP</a:t>
            </a:r>
            <a:r>
              <a:rPr lang="en-ZA" dirty="0"/>
              <a:t>-focused outreaches in June, provided 40 referrals to preferred clinics.  As of June 30</a:t>
            </a:r>
            <a:r>
              <a:rPr lang="en-ZA" baseline="30000" dirty="0"/>
              <a:t>th</a:t>
            </a:r>
            <a:r>
              <a:rPr lang="en-ZA" dirty="0"/>
              <a:t>, 10 completed the referrals, of which 3 disclosed their KP status at the clinic. </a:t>
            </a:r>
          </a:p>
          <a:p>
            <a:r>
              <a:rPr lang="en-ZA" b="1" dirty="0"/>
              <a:t>Key observation: </a:t>
            </a:r>
            <a:r>
              <a:rPr lang="en-ZA" dirty="0"/>
              <a:t>Only 30% of those clients interested in accessing </a:t>
            </a:r>
            <a:r>
              <a:rPr lang="en-ZA" dirty="0" err="1"/>
              <a:t>PrEP</a:t>
            </a:r>
            <a:r>
              <a:rPr lang="en-ZA" dirty="0"/>
              <a:t> disclosed their KP status at the clinic.</a:t>
            </a:r>
          </a:p>
        </p:txBody>
      </p:sp>
      <p:graphicFrame>
        <p:nvGraphicFramePr>
          <p:cNvPr id="5" name="Chart 4">
            <a:extLst>
              <a:ext uri="{FF2B5EF4-FFF2-40B4-BE49-F238E27FC236}">
                <a16:creationId xmlns="" xmlns:a16="http://schemas.microsoft.com/office/drawing/2014/main" id="{00D00703-B1F9-48BD-8EBB-6615FBC6C577}"/>
              </a:ext>
            </a:extLst>
          </p:cNvPr>
          <p:cNvGraphicFramePr>
            <a:graphicFrameLocks/>
          </p:cNvGraphicFramePr>
          <p:nvPr>
            <p:extLst>
              <p:ext uri="{D42A27DB-BD31-4B8C-83A1-F6EECF244321}">
                <p14:modId xmlns:p14="http://schemas.microsoft.com/office/powerpoint/2010/main" val="435921353"/>
              </p:ext>
            </p:extLst>
          </p:nvPr>
        </p:nvGraphicFramePr>
        <p:xfrm>
          <a:off x="6913418" y="1814945"/>
          <a:ext cx="5791200" cy="48629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257506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Master Callout Text and Data">
  <a:themeElements>
    <a:clrScheme name="PEPFAR">
      <a:dk1>
        <a:srgbClr val="16181A"/>
      </a:dk1>
      <a:lt1>
        <a:srgbClr val="FFFFFF"/>
      </a:lt1>
      <a:dk2>
        <a:srgbClr val="468CA8"/>
      </a:dk2>
      <a:lt2>
        <a:srgbClr val="16181A"/>
      </a:lt2>
      <a:accent1>
        <a:srgbClr val="B64C4B"/>
      </a:accent1>
      <a:accent2>
        <a:srgbClr val="468CA8"/>
      </a:accent2>
      <a:accent3>
        <a:srgbClr val="7F7F7F"/>
      </a:accent3>
      <a:accent4>
        <a:srgbClr val="F47C20"/>
      </a:accent4>
      <a:accent5>
        <a:srgbClr val="009999"/>
      </a:accent5>
      <a:accent6>
        <a:srgbClr val="047AAA"/>
      </a:accent6>
      <a:hlink>
        <a:srgbClr val="0563C1"/>
      </a:hlink>
      <a:folHlink>
        <a:srgbClr val="954F72"/>
      </a:folHlink>
    </a:clrScheme>
    <a:fontScheme name="PEPFA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FAR Theme" id="{D554F53B-AEC7-4F82-A0D6-B045BF4FA345}" vid="{26E8B40A-6C7F-4326-89A2-440D0D9D6250}"/>
    </a:ext>
  </a:extLst>
</a:theme>
</file>

<file path=ppt/theme/theme2.xml><?xml version="1.0" encoding="utf-8"?>
<a:theme xmlns:a="http://schemas.openxmlformats.org/drawingml/2006/main" name="CHAI">
  <a:themeElements>
    <a:clrScheme name="PrEP">
      <a:dk1>
        <a:sysClr val="windowText" lastClr="000000"/>
      </a:dk1>
      <a:lt1>
        <a:sysClr val="window" lastClr="FFFFFF"/>
      </a:lt1>
      <a:dk2>
        <a:srgbClr val="44546A"/>
      </a:dk2>
      <a:lt2>
        <a:srgbClr val="E7E6E6"/>
      </a:lt2>
      <a:accent1>
        <a:srgbClr val="2F559A"/>
      </a:accent1>
      <a:accent2>
        <a:srgbClr val="ED1C24"/>
      </a:accent2>
      <a:accent3>
        <a:srgbClr val="F5DB12"/>
      </a:accent3>
      <a:accent4>
        <a:srgbClr val="262262"/>
      </a:accent4>
      <a:accent5>
        <a:srgbClr val="000000"/>
      </a:accent5>
      <a:accent6>
        <a:srgbClr val="FFFFFF"/>
      </a:accent6>
      <a:hlink>
        <a:srgbClr val="0563C1"/>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CHAI" id="{019A13E3-4A18-41BD-9ABE-FD0635A59443}" vid="{34B8D561-7D83-4BE5-9AB3-16E620A22654}"/>
    </a:ext>
  </a:extLst>
</a:theme>
</file>

<file path=ppt/theme/theme3.xml><?xml version="1.0" encoding="utf-8"?>
<a:theme xmlns:a="http://schemas.openxmlformats.org/drawingml/2006/main" name="2_CHAI">
  <a:themeElements>
    <a:clrScheme name="PrEP">
      <a:dk1>
        <a:sysClr val="windowText" lastClr="000000"/>
      </a:dk1>
      <a:lt1>
        <a:sysClr val="window" lastClr="FFFFFF"/>
      </a:lt1>
      <a:dk2>
        <a:srgbClr val="44546A"/>
      </a:dk2>
      <a:lt2>
        <a:srgbClr val="E7E6E6"/>
      </a:lt2>
      <a:accent1>
        <a:srgbClr val="2F559A"/>
      </a:accent1>
      <a:accent2>
        <a:srgbClr val="ED1C24"/>
      </a:accent2>
      <a:accent3>
        <a:srgbClr val="F5DB12"/>
      </a:accent3>
      <a:accent4>
        <a:srgbClr val="262262"/>
      </a:accent4>
      <a:accent5>
        <a:srgbClr val="000000"/>
      </a:accent5>
      <a:accent6>
        <a:srgbClr val="FFFFFF"/>
      </a:accent6>
      <a:hlink>
        <a:srgbClr val="0563C1"/>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CHAI" id="{019A13E3-4A18-41BD-9ABE-FD0635A59443}" vid="{34B8D561-7D83-4BE5-9AB3-16E620A226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5937</TotalTime>
  <Words>989</Words>
  <Application>Microsoft Office PowerPoint</Application>
  <PresentationFormat>Custom</PresentationFormat>
  <Paragraphs>114</Paragraphs>
  <Slides>12</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Calibri</vt:lpstr>
      <vt:lpstr>Century Gothic</vt:lpstr>
      <vt:lpstr>Segoe UI</vt:lpstr>
      <vt:lpstr>Tw Cen MT</vt:lpstr>
      <vt:lpstr>Tw Cen MT Condensed</vt:lpstr>
      <vt:lpstr>Wingdings</vt:lpstr>
      <vt:lpstr>Wingdings 3</vt:lpstr>
      <vt:lpstr>Master Callout Text and Data</vt:lpstr>
      <vt:lpstr>CHAI</vt:lpstr>
      <vt:lpstr>2_CHAI</vt:lpstr>
      <vt:lpstr>MoH leading the design and scale up of PrEP in eswatini</vt:lpstr>
      <vt:lpstr>Why PrEP in eswatini?</vt:lpstr>
      <vt:lpstr>PrEP eswatini chronology of Events</vt:lpstr>
      <vt:lpstr>3 MoH led PrEP Demonstration projects in eswatini started in 2017 supported by partners</vt:lpstr>
      <vt:lpstr>PrEP Demonstration projects in eswatini</vt:lpstr>
      <vt:lpstr>PrEP Cascade across all MoH sites through june 2018</vt:lpstr>
      <vt:lpstr>Overall retention for all MoH sites through June 2018</vt:lpstr>
      <vt:lpstr>How is PrEP reaching KPs? </vt:lpstr>
      <vt:lpstr>Are Key Populations Accessing PrEP? </vt:lpstr>
      <vt:lpstr>MSM and FSWs and PrEP – What is happening? </vt:lpstr>
      <vt:lpstr>Lessons learned &amp; next steps</vt:lpstr>
      <vt:lpstr>Acknowledgements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Lindiwe Mkhatshwa</dc:creator>
  <cp:lastModifiedBy>TB05</cp:lastModifiedBy>
  <cp:revision>417</cp:revision>
  <dcterms:created xsi:type="dcterms:W3CDTF">2016-08-24T08:12:36Z</dcterms:created>
  <dcterms:modified xsi:type="dcterms:W3CDTF">2018-07-24T07:34:23Z</dcterms:modified>
</cp:coreProperties>
</file>